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slideshow.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82" r:id="rId3"/>
    <p:sldId id="257" r:id="rId4"/>
    <p:sldId id="283" r:id="rId5"/>
    <p:sldId id="269" r:id="rId6"/>
    <p:sldId id="284" r:id="rId7"/>
    <p:sldId id="285" r:id="rId8"/>
    <p:sldId id="259" r:id="rId9"/>
    <p:sldId id="286" r:id="rId10"/>
    <p:sldId id="288" r:id="rId11"/>
    <p:sldId id="287" r:id="rId12"/>
    <p:sldId id="263" r:id="rId13"/>
    <p:sldId id="296" r:id="rId14"/>
    <p:sldId id="289" r:id="rId15"/>
    <p:sldId id="262" r:id="rId16"/>
    <p:sldId id="290" r:id="rId17"/>
    <p:sldId id="291" r:id="rId18"/>
    <p:sldId id="294" r:id="rId19"/>
    <p:sldId id="258" r:id="rId20"/>
    <p:sldId id="295" r:id="rId21"/>
    <p:sldId id="266"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B0F0"/>
    <a:srgbClr val="E9BC17"/>
    <a:srgbClr val="7ED957"/>
    <a:srgbClr val="B6751A"/>
    <a:srgbClr val="AD351D"/>
    <a:srgbClr val="DB5025"/>
    <a:srgbClr val="41553B"/>
    <a:srgbClr val="5D7963"/>
    <a:srgbClr val="1E88B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7E37DC-BBA3-40E2-9423-AB4007A6CEA0}" v="557" dt="2022-03-29T20:48:10.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6351" autoAdjust="0"/>
    <p:restoredTop sz="94660"/>
  </p:normalViewPr>
  <p:slideViewPr>
    <p:cSldViewPr>
      <p:cViewPr>
        <p:scale>
          <a:sx n="60" d="100"/>
          <a:sy n="60" d="100"/>
        </p:scale>
        <p:origin x="-1488" y="-581"/>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eo nguyen" userId="74013225c973cb53" providerId="LiveId" clId="{087E37DC-BBA3-40E2-9423-AB4007A6CEA0}"/>
    <pc:docChg chg="undo custSel modSld modShowInfo">
      <pc:chgData name="theo nguyen" userId="74013225c973cb53" providerId="LiveId" clId="{087E37DC-BBA3-40E2-9423-AB4007A6CEA0}" dt="2022-03-29T20:48:10.070" v="565"/>
      <pc:docMkLst>
        <pc:docMk/>
      </pc:docMkLst>
      <pc:sldChg chg="modTransition modAnim">
        <pc:chgData name="theo nguyen" userId="74013225c973cb53" providerId="LiveId" clId="{087E37DC-BBA3-40E2-9423-AB4007A6CEA0}" dt="2022-03-29T20:48:10.070" v="565"/>
        <pc:sldMkLst>
          <pc:docMk/>
          <pc:sldMk cId="0" sldId="256"/>
        </pc:sldMkLst>
      </pc:sldChg>
      <pc:sldChg chg="modTransition modAnim">
        <pc:chgData name="theo nguyen" userId="74013225c973cb53" providerId="LiveId" clId="{087E37DC-BBA3-40E2-9423-AB4007A6CEA0}" dt="2022-03-29T19:53:16.143" v="45"/>
        <pc:sldMkLst>
          <pc:docMk/>
          <pc:sldMk cId="0" sldId="257"/>
        </pc:sldMkLst>
      </pc:sldChg>
      <pc:sldChg chg="modTransition">
        <pc:chgData name="theo nguyen" userId="74013225c973cb53" providerId="LiveId" clId="{087E37DC-BBA3-40E2-9423-AB4007A6CEA0}" dt="2022-03-29T20:27:48.833" v="326"/>
        <pc:sldMkLst>
          <pc:docMk/>
          <pc:sldMk cId="0" sldId="258"/>
        </pc:sldMkLst>
      </pc:sldChg>
      <pc:sldChg chg="modTransition modAnim">
        <pc:chgData name="theo nguyen" userId="74013225c973cb53" providerId="LiveId" clId="{087E37DC-BBA3-40E2-9423-AB4007A6CEA0}" dt="2022-03-29T20:10:27.979" v="223"/>
        <pc:sldMkLst>
          <pc:docMk/>
          <pc:sldMk cId="0" sldId="259"/>
        </pc:sldMkLst>
      </pc:sldChg>
      <pc:sldChg chg="modTransition modAnim">
        <pc:chgData name="theo nguyen" userId="74013225c973cb53" providerId="LiveId" clId="{087E37DC-BBA3-40E2-9423-AB4007A6CEA0}" dt="2022-03-29T20:24:01.342" v="289"/>
        <pc:sldMkLst>
          <pc:docMk/>
          <pc:sldMk cId="0" sldId="262"/>
        </pc:sldMkLst>
      </pc:sldChg>
      <pc:sldChg chg="modTransition modAnim">
        <pc:chgData name="theo nguyen" userId="74013225c973cb53" providerId="LiveId" clId="{087E37DC-BBA3-40E2-9423-AB4007A6CEA0}" dt="2022-03-29T20:21:11.634" v="265"/>
        <pc:sldMkLst>
          <pc:docMk/>
          <pc:sldMk cId="0" sldId="263"/>
        </pc:sldMkLst>
      </pc:sldChg>
      <pc:sldChg chg="modAnim">
        <pc:chgData name="theo nguyen" userId="74013225c973cb53" providerId="LiveId" clId="{087E37DC-BBA3-40E2-9423-AB4007A6CEA0}" dt="2022-03-29T20:37:50.035" v="551"/>
        <pc:sldMkLst>
          <pc:docMk/>
          <pc:sldMk cId="0" sldId="266"/>
        </pc:sldMkLst>
      </pc:sldChg>
      <pc:sldChg chg="modAnim">
        <pc:chgData name="theo nguyen" userId="74013225c973cb53" providerId="LiveId" clId="{087E37DC-BBA3-40E2-9423-AB4007A6CEA0}" dt="2022-03-29T20:18:28.094" v="256"/>
        <pc:sldMkLst>
          <pc:docMk/>
          <pc:sldMk cId="0" sldId="269"/>
        </pc:sldMkLst>
      </pc:sldChg>
      <pc:sldChg chg="modAnim">
        <pc:chgData name="theo nguyen" userId="74013225c973cb53" providerId="LiveId" clId="{087E37DC-BBA3-40E2-9423-AB4007A6CEA0}" dt="2022-03-29T19:51:44.496" v="38"/>
        <pc:sldMkLst>
          <pc:docMk/>
          <pc:sldMk cId="2346631613" sldId="282"/>
        </pc:sldMkLst>
      </pc:sldChg>
      <pc:sldChg chg="modSp mod modAnim">
        <pc:chgData name="theo nguyen" userId="74013225c973cb53" providerId="LiveId" clId="{087E37DC-BBA3-40E2-9423-AB4007A6CEA0}" dt="2022-03-29T20:14:54.718" v="232"/>
        <pc:sldMkLst>
          <pc:docMk/>
          <pc:sldMk cId="1920396196" sldId="283"/>
        </pc:sldMkLst>
        <pc:spChg chg="mod">
          <ac:chgData name="theo nguyen" userId="74013225c973cb53" providerId="LiveId" clId="{087E37DC-BBA3-40E2-9423-AB4007A6CEA0}" dt="2022-03-29T19:56:08.194" v="61" actId="1076"/>
          <ac:spMkLst>
            <pc:docMk/>
            <pc:sldMk cId="1920396196" sldId="283"/>
            <ac:spMk id="13" creationId="{309E02A0-4B68-498B-821C-C4FFCECCEB20}"/>
          </ac:spMkLst>
        </pc:spChg>
      </pc:sldChg>
      <pc:sldChg chg="modAnim">
        <pc:chgData name="theo nguyen" userId="74013225c973cb53" providerId="LiveId" clId="{087E37DC-BBA3-40E2-9423-AB4007A6CEA0}" dt="2022-03-29T20:04:07.810" v="189"/>
        <pc:sldMkLst>
          <pc:docMk/>
          <pc:sldMk cId="2673341518" sldId="284"/>
        </pc:sldMkLst>
      </pc:sldChg>
      <pc:sldChg chg="modAnim">
        <pc:chgData name="theo nguyen" userId="74013225c973cb53" providerId="LiveId" clId="{087E37DC-BBA3-40E2-9423-AB4007A6CEA0}" dt="2022-03-29T20:22:49.241" v="275"/>
        <pc:sldMkLst>
          <pc:docMk/>
          <pc:sldMk cId="331569638" sldId="289"/>
        </pc:sldMkLst>
      </pc:sldChg>
      <pc:sldChg chg="modSp mod modAnim">
        <pc:chgData name="theo nguyen" userId="74013225c973cb53" providerId="LiveId" clId="{087E37DC-BBA3-40E2-9423-AB4007A6CEA0}" dt="2022-03-29T20:25:03.138" v="304"/>
        <pc:sldMkLst>
          <pc:docMk/>
          <pc:sldMk cId="3552869541" sldId="290"/>
        </pc:sldMkLst>
        <pc:picChg chg="mod">
          <ac:chgData name="theo nguyen" userId="74013225c973cb53" providerId="LiveId" clId="{087E37DC-BBA3-40E2-9423-AB4007A6CEA0}" dt="2022-03-29T20:24:48.248" v="298" actId="1076"/>
          <ac:picMkLst>
            <pc:docMk/>
            <pc:sldMk cId="3552869541" sldId="290"/>
            <ac:picMk id="4099" creationId="{00000000-0000-0000-0000-000000000000}"/>
          </ac:picMkLst>
        </pc:picChg>
        <pc:picChg chg="mod">
          <ac:chgData name="theo nguyen" userId="74013225c973cb53" providerId="LiveId" clId="{087E37DC-BBA3-40E2-9423-AB4007A6CEA0}" dt="2022-03-29T20:24:22.939" v="290" actId="1076"/>
          <ac:picMkLst>
            <pc:docMk/>
            <pc:sldMk cId="3552869541" sldId="290"/>
            <ac:picMk id="5122" creationId="{00000000-0000-0000-0000-000000000000}"/>
          </ac:picMkLst>
        </pc:picChg>
      </pc:sldChg>
      <pc:sldChg chg="modTransition modAnim">
        <pc:chgData name="theo nguyen" userId="74013225c973cb53" providerId="LiveId" clId="{087E37DC-BBA3-40E2-9423-AB4007A6CEA0}" dt="2022-03-29T20:26:06.678" v="313"/>
        <pc:sldMkLst>
          <pc:docMk/>
          <pc:sldMk cId="1771256365" sldId="291"/>
        </pc:sldMkLst>
      </pc:sldChg>
      <pc:sldChg chg="modTransition modAnim">
        <pc:chgData name="theo nguyen" userId="74013225c973cb53" providerId="LiveId" clId="{087E37DC-BBA3-40E2-9423-AB4007A6CEA0}" dt="2022-03-29T20:26:57.692" v="321"/>
        <pc:sldMkLst>
          <pc:docMk/>
          <pc:sldMk cId="496539887" sldId="294"/>
        </pc:sldMkLst>
      </pc:sldChg>
      <pc:sldChg chg="addSp modSp mod modTransition modAnim">
        <pc:chgData name="theo nguyen" userId="74013225c973cb53" providerId="LiveId" clId="{087E37DC-BBA3-40E2-9423-AB4007A6CEA0}" dt="2022-03-29T20:32:23.575" v="382"/>
        <pc:sldMkLst>
          <pc:docMk/>
          <pc:sldMk cId="0" sldId="295"/>
        </pc:sldMkLst>
        <pc:spChg chg="add mod ord">
          <ac:chgData name="theo nguyen" userId="74013225c973cb53" providerId="LiveId" clId="{087E37DC-BBA3-40E2-9423-AB4007A6CEA0}" dt="2022-03-29T20:30:13.656" v="354" actId="167"/>
          <ac:spMkLst>
            <pc:docMk/>
            <pc:sldMk cId="0" sldId="295"/>
            <ac:spMk id="2" creationId="{4105EDDE-001C-4DCF-9313-032A22B04D1B}"/>
          </ac:spMkLst>
        </pc:spChg>
        <pc:spChg chg="mod">
          <ac:chgData name="theo nguyen" userId="74013225c973cb53" providerId="LiveId" clId="{087E37DC-BBA3-40E2-9423-AB4007A6CEA0}" dt="2022-03-29T20:31:16.070" v="378" actId="14100"/>
          <ac:spMkLst>
            <pc:docMk/>
            <pc:sldMk cId="0" sldId="295"/>
            <ac:spMk id="1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660AF5-392D-4E45-A997-47A65F75F8C2}" type="datetimeFigureOut">
              <a:rPr lang="fr-FR" smtClean="0"/>
              <a:pPr/>
              <a:t>31/03/2022</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EC2B90-3854-40F6-89DE-938F31B1E052}"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2EC2B90-3854-40F6-89DE-938F31B1E052}" type="slidenum">
              <a:rPr lang="fr-FR" smtClean="0"/>
              <a:pPr/>
              <a:t>3</a:t>
            </a:fld>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2EC2B90-3854-40F6-89DE-938F31B1E052}" type="slidenum">
              <a:rPr lang="fr-FR" smtClean="0"/>
              <a:pPr/>
              <a:t>4</a:t>
            </a:fld>
            <a:endParaRPr lang="fr-FR"/>
          </a:p>
        </p:txBody>
      </p:sp>
    </p:spTree>
    <p:extLst>
      <p:ext uri="{BB962C8B-B14F-4D97-AF65-F5344CB8AC3E}">
        <p14:creationId xmlns="" xmlns:p14="http://schemas.microsoft.com/office/powerpoint/2010/main" val="2857360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C2EC2B90-3854-40F6-89DE-938F31B1E052}" type="slidenum">
              <a:rPr lang="fr-FR" smtClean="0"/>
              <a:pPr/>
              <a:t>8</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2EC2B90-3854-40F6-89DE-938F31B1E052}" type="slidenum">
              <a:rPr lang="fr-FR" smtClean="0"/>
              <a:pPr/>
              <a:t>17</a:t>
            </a:fld>
            <a:endParaRPr lang="fr-FR"/>
          </a:p>
        </p:txBody>
      </p:sp>
    </p:spTree>
    <p:extLst>
      <p:ext uri="{BB962C8B-B14F-4D97-AF65-F5344CB8AC3E}">
        <p14:creationId xmlns="" xmlns:p14="http://schemas.microsoft.com/office/powerpoint/2010/main" val="186286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9B2C6C22-5452-40D9-99CF-44B4CEB63877}" type="datetimeFigureOut">
              <a:rPr lang="fr-FR" smtClean="0"/>
              <a:pPr/>
              <a:t>31/03/2022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AF3561F-3441-4A66-A045-E4A502C3B325}"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B2C6C22-5452-40D9-99CF-44B4CEB63877}" type="datetimeFigureOut">
              <a:rPr lang="fr-FR" smtClean="0"/>
              <a:pPr/>
              <a:t>31/03/2022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AF3561F-3441-4A66-A045-E4A502C3B32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B2C6C22-5452-40D9-99CF-44B4CEB63877}" type="datetimeFigureOut">
              <a:rPr lang="fr-FR" smtClean="0"/>
              <a:pPr/>
              <a:t>31/03/2022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AF3561F-3441-4A66-A045-E4A502C3B325}"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B2C6C22-5452-40D9-99CF-44B4CEB63877}" type="datetimeFigureOut">
              <a:rPr lang="fr-FR" smtClean="0"/>
              <a:pPr/>
              <a:t>31/03/2022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AF3561F-3441-4A66-A045-E4A502C3B325}"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9B2C6C22-5452-40D9-99CF-44B4CEB63877}" type="datetimeFigureOut">
              <a:rPr lang="fr-FR" smtClean="0"/>
              <a:pPr/>
              <a:t>31/03/2022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AF3561F-3441-4A66-A045-E4A502C3B325}"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B2C6C22-5452-40D9-99CF-44B4CEB63877}" type="datetimeFigureOut">
              <a:rPr lang="fr-FR" smtClean="0"/>
              <a:pPr/>
              <a:t>31/03/2022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AF3561F-3441-4A66-A045-E4A502C3B325}"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B2C6C22-5452-40D9-99CF-44B4CEB63877}" type="datetimeFigureOut">
              <a:rPr lang="fr-FR" smtClean="0"/>
              <a:pPr/>
              <a:t>31/03/2022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AF3561F-3441-4A66-A045-E4A502C3B32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2"/>
          <p:cNvSpPr>
            <a:spLocks noGrp="1"/>
          </p:cNvSpPr>
          <p:nvPr>
            <p:ph type="dt" sz="half" idx="10"/>
          </p:nvPr>
        </p:nvSpPr>
        <p:spPr/>
        <p:txBody>
          <a:bodyPr/>
          <a:lstStyle/>
          <a:p>
            <a:fld id="{9B2C6C22-5452-40D9-99CF-44B4CEB63877}" type="datetimeFigureOut">
              <a:rPr lang="fr-FR" smtClean="0"/>
              <a:pPr/>
              <a:t>31/03/2022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AF3561F-3441-4A66-A045-E4A502C3B32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B2C6C22-5452-40D9-99CF-44B4CEB63877}" type="datetimeFigureOut">
              <a:rPr lang="fr-FR" smtClean="0"/>
              <a:pPr/>
              <a:t>31/03/2022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AF3561F-3441-4A66-A045-E4A502C3B32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B2C6C22-5452-40D9-99CF-44B4CEB63877}" type="datetimeFigureOut">
              <a:rPr lang="fr-FR" smtClean="0"/>
              <a:pPr/>
              <a:t>31/03/2022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AF3561F-3441-4A66-A045-E4A502C3B32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B2C6C22-5452-40D9-99CF-44B4CEB63877}" type="datetimeFigureOut">
              <a:rPr lang="fr-FR" smtClean="0"/>
              <a:pPr/>
              <a:t>31/03/2022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AF3561F-3441-4A66-A045-E4A502C3B32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pour modifier le style du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2C6C22-5452-40D9-99CF-44B4CEB63877}" type="datetimeFigureOut">
              <a:rPr lang="fr-FR" smtClean="0"/>
              <a:pPr/>
              <a:t>31/03/2022</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3561F-3441-4A66-A045-E4A502C3B32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hyperlink" Target="https://www.leaderplant.com/acheter-kit-mur-aromatique-3673.html" TargetMode="External"/><Relationship Id="rId7"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hyperlink" Target="https://www.amenagementdujardin.net/7-idees-pour-realiser-un-potager-vertical/" TargetMode="External"/><Relationship Id="rId11" Type="http://schemas.openxmlformats.org/officeDocument/2006/relationships/image" Target="../media/image23.jpeg"/><Relationship Id="rId5" Type="http://schemas.openxmlformats.org/officeDocument/2006/relationships/hyperlink" Target="https://designmag.fr/brise-vue-naturel-mur-vegetal.html" TargetMode="External"/><Relationship Id="rId10" Type="http://schemas.openxmlformats.org/officeDocument/2006/relationships/image" Target="../media/image22.jpeg"/><Relationship Id="rId4" Type="http://schemas.openxmlformats.org/officeDocument/2006/relationships/hyperlink" Target="https://neogarden-mursvegetaux.com/realisations/" TargetMode="External"/><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eg"/><Relationship Id="rId7" Type="http://schemas.openxmlformats.org/officeDocument/2006/relationships/image" Target="../media/image29.svg"/><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euilles, Plantes, Feuillage, Nature">
            <a:extLst>
              <a:ext uri="{FF2B5EF4-FFF2-40B4-BE49-F238E27FC236}">
                <a16:creationId xmlns="" xmlns:a16="http://schemas.microsoft.com/office/drawing/2014/main" id="{F03B1DD0-6915-453E-8ABF-ED1C886C68CF}"/>
              </a:ext>
            </a:extLst>
          </p:cNvPr>
          <p:cNvPicPr>
            <a:picLocks noChangeAspect="1" noChangeArrowheads="1"/>
          </p:cNvPicPr>
          <p:nvPr/>
        </p:nvPicPr>
        <p:blipFill>
          <a:blip r:embed="rId2">
            <a:extLst>
              <a:ext uri="{BEBA8EAE-BF5A-486C-A8C5-ECC9F3942E4B}">
                <a14:imgProps xmlns="" xmlns:a14="http://schemas.microsoft.com/office/drawing/2010/main">
                  <a14:imgLayer r:embed="rId3">
                    <a14:imgEffect>
                      <a14:brightnessContrast bright="-20000" contrast="-20000"/>
                    </a14:imgEffect>
                  </a14:imgLayer>
                </a14:imgProps>
              </a:ext>
              <a:ext uri="{28A0092B-C50C-407E-A947-70E740481C1C}">
                <a14:useLocalDpi xmlns="" xmlns:a14="http://schemas.microsoft.com/office/drawing/2010/main" val="0"/>
              </a:ext>
            </a:extLst>
          </a:blip>
          <a:srcRect/>
          <a:stretch>
            <a:fillRect/>
          </a:stretch>
        </p:blipFill>
        <p:spPr bwMode="auto">
          <a:xfrm rot="5400000">
            <a:off x="166114" y="1000665"/>
            <a:ext cx="6861237" cy="4859910"/>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ZoneTexte 20"/>
          <p:cNvSpPr txBox="1"/>
          <p:nvPr/>
        </p:nvSpPr>
        <p:spPr>
          <a:xfrm>
            <a:off x="5950565" y="472916"/>
            <a:ext cx="6268486" cy="2800767"/>
          </a:xfrm>
          <a:prstGeom prst="rect">
            <a:avLst/>
          </a:prstGeom>
          <a:noFill/>
        </p:spPr>
        <p:txBody>
          <a:bodyPr wrap="square" rtlCol="0">
            <a:spAutoFit/>
          </a:bodyPr>
          <a:lstStyle/>
          <a:p>
            <a:pPr algn="ctr"/>
            <a:r>
              <a:rPr lang="fr-FR" sz="8800" b="1" dirty="0">
                <a:solidFill>
                  <a:srgbClr val="5D7963"/>
                </a:solidFill>
                <a:latin typeface="Arial Black" panose="020B0A04020102020204" pitchFamily="34" charset="0"/>
              </a:rPr>
              <a:t>U MURU MORU</a:t>
            </a:r>
            <a:endParaRPr lang="fr-FR" sz="8800" dirty="0">
              <a:solidFill>
                <a:srgbClr val="5D7963"/>
              </a:solidFill>
              <a:latin typeface="Arial Black" panose="020B0A04020102020204" pitchFamily="34" charset="0"/>
            </a:endParaRPr>
          </a:p>
        </p:txBody>
      </p:sp>
      <p:sp>
        <p:nvSpPr>
          <p:cNvPr id="22" name="Titre 1"/>
          <p:cNvSpPr txBox="1">
            <a:spLocks/>
          </p:cNvSpPr>
          <p:nvPr/>
        </p:nvSpPr>
        <p:spPr>
          <a:xfrm>
            <a:off x="2024034" y="4714884"/>
            <a:ext cx="3208520" cy="500786"/>
          </a:xfrm>
          <a:prstGeom prst="rect">
            <a:avLst/>
          </a:prstGeom>
        </p:spPr>
        <p:txBody>
          <a:bodyPr vert="horz" lIns="91440" tIns="45720" rIns="91440" bIns="45720" rtlCol="0" anchor="ctr">
            <a:normAutofit fontScale="97500"/>
          </a:bodyPr>
          <a:lstStyle/>
          <a:p>
            <a:pPr algn="ctr">
              <a:spcBef>
                <a:spcPct val="0"/>
              </a:spcBef>
              <a:defRPr/>
            </a:pPr>
            <a:r>
              <a:rPr lang="fr-FR" b="1" dirty="0">
                <a:solidFill>
                  <a:schemeClr val="bg1"/>
                </a:solidFill>
                <a:latin typeface="Arial" panose="020B0604020202020204" pitchFamily="34" charset="0"/>
                <a:ea typeface="+mj-ea"/>
                <a:cs typeface="Arial" panose="020B0604020202020204" pitchFamily="34" charset="0"/>
              </a:rPr>
              <a:t>JEANNE D’ARC BASTIA</a:t>
            </a:r>
            <a:r>
              <a:rPr lang="fr-FR" sz="700" dirty="0">
                <a:solidFill>
                  <a:schemeClr val="bg1"/>
                </a:solidFill>
                <a:latin typeface="+mj-lt"/>
                <a:ea typeface="+mj-ea"/>
                <a:cs typeface="+mj-cs"/>
              </a:rPr>
              <a:t/>
            </a:r>
            <a:br>
              <a:rPr lang="fr-FR" sz="700" dirty="0">
                <a:solidFill>
                  <a:schemeClr val="bg1"/>
                </a:solidFill>
                <a:latin typeface="+mj-lt"/>
                <a:ea typeface="+mj-ea"/>
                <a:cs typeface="+mj-cs"/>
              </a:rPr>
            </a:br>
            <a:endParaRPr lang="fr-FR" sz="700" dirty="0">
              <a:solidFill>
                <a:schemeClr val="bg1"/>
              </a:solidFill>
              <a:latin typeface="+mj-lt"/>
              <a:ea typeface="+mj-ea"/>
              <a:cs typeface="+mj-cs"/>
            </a:endParaRPr>
          </a:p>
        </p:txBody>
      </p:sp>
      <p:pic>
        <p:nvPicPr>
          <p:cNvPr id="24" name="Picture 2"/>
          <p:cNvPicPr>
            <a:picLocks noChangeAspect="1" noChangeArrowheads="1"/>
          </p:cNvPicPr>
          <p:nvPr/>
        </p:nvPicPr>
        <p:blipFill>
          <a:blip r:embed="rId4" cstate="print"/>
          <a:srcRect l="45890" t="16571" r="11861" b="10262"/>
          <a:stretch>
            <a:fillRect/>
          </a:stretch>
        </p:blipFill>
        <p:spPr bwMode="auto">
          <a:xfrm>
            <a:off x="4429140" y="5355656"/>
            <a:ext cx="1483123" cy="1444768"/>
          </a:xfrm>
          <a:prstGeom prst="rect">
            <a:avLst/>
          </a:prstGeom>
          <a:noFill/>
          <a:ln w="9525">
            <a:noFill/>
            <a:miter lim="800000"/>
            <a:headEnd/>
            <a:tailEnd/>
          </a:ln>
          <a:effectLst/>
        </p:spPr>
      </p:pic>
      <p:sp>
        <p:nvSpPr>
          <p:cNvPr id="25" name="Rectangle 24"/>
          <p:cNvSpPr/>
          <p:nvPr/>
        </p:nvSpPr>
        <p:spPr>
          <a:xfrm>
            <a:off x="1378805" y="2508837"/>
            <a:ext cx="4587499" cy="523220"/>
          </a:xfrm>
          <a:prstGeom prst="rect">
            <a:avLst/>
          </a:prstGeom>
        </p:spPr>
        <p:txBody>
          <a:bodyPr wrap="square">
            <a:spAutoFit/>
          </a:bodyPr>
          <a:lstStyle/>
          <a:p>
            <a:pPr algn="ctr"/>
            <a:r>
              <a:rPr lang="fr-FR" sz="2800" b="1" dirty="0">
                <a:solidFill>
                  <a:srgbClr val="7ED957"/>
                </a:solidFill>
                <a:latin typeface="Arial" panose="020B0604020202020204" pitchFamily="34" charset="0"/>
                <a:cs typeface="Arial" panose="020B0604020202020204" pitchFamily="34" charset="0"/>
              </a:rPr>
              <a:t>2021 - 2022</a:t>
            </a:r>
          </a:p>
        </p:txBody>
      </p:sp>
      <p:sp>
        <p:nvSpPr>
          <p:cNvPr id="27" name="ZoneTexte 26"/>
          <p:cNvSpPr txBox="1"/>
          <p:nvPr/>
        </p:nvSpPr>
        <p:spPr>
          <a:xfrm>
            <a:off x="6596066" y="3643314"/>
            <a:ext cx="5081302" cy="830997"/>
          </a:xfrm>
          <a:prstGeom prst="rect">
            <a:avLst/>
          </a:prstGeom>
          <a:noFill/>
        </p:spPr>
        <p:txBody>
          <a:bodyPr wrap="square" rtlCol="0">
            <a:spAutoFit/>
          </a:bodyPr>
          <a:lstStyle/>
          <a:p>
            <a:pPr algn="ctr"/>
            <a:r>
              <a:rPr lang="fr-FR" sz="2400" b="1" dirty="0">
                <a:solidFill>
                  <a:srgbClr val="5D7963"/>
                </a:solidFill>
                <a:latin typeface="+mj-lt"/>
              </a:rPr>
              <a:t>Réalisation d’un mur végétalisé de plantes aromatiques du maquis corse.</a:t>
            </a:r>
          </a:p>
        </p:txBody>
      </p:sp>
      <p:sp>
        <p:nvSpPr>
          <p:cNvPr id="28" name="ZoneTexte 27"/>
          <p:cNvSpPr txBox="1"/>
          <p:nvPr/>
        </p:nvSpPr>
        <p:spPr>
          <a:xfrm>
            <a:off x="6810380" y="4572008"/>
            <a:ext cx="4677100" cy="1200329"/>
          </a:xfrm>
          <a:prstGeom prst="rect">
            <a:avLst/>
          </a:prstGeom>
          <a:noFill/>
        </p:spPr>
        <p:txBody>
          <a:bodyPr wrap="square" rtlCol="0">
            <a:spAutoFit/>
          </a:bodyPr>
          <a:lstStyle/>
          <a:p>
            <a:pPr algn="ctr"/>
            <a:r>
              <a:rPr lang="fr-FR" sz="2400" b="1" dirty="0">
                <a:solidFill>
                  <a:srgbClr val="5D7963"/>
                </a:solidFill>
                <a:latin typeface="+mj-lt"/>
              </a:rPr>
              <a:t>Élaboration de recettes et confection de plats pour la cantine du collège. </a:t>
            </a:r>
          </a:p>
        </p:txBody>
      </p:sp>
      <p:sp>
        <p:nvSpPr>
          <p:cNvPr id="29" name="ZoneTexte 28"/>
          <p:cNvSpPr txBox="1"/>
          <p:nvPr/>
        </p:nvSpPr>
        <p:spPr>
          <a:xfrm>
            <a:off x="5986637" y="5877985"/>
            <a:ext cx="6237007" cy="461665"/>
          </a:xfrm>
          <a:prstGeom prst="rect">
            <a:avLst/>
          </a:prstGeom>
          <a:noFill/>
        </p:spPr>
        <p:txBody>
          <a:bodyPr wrap="square" rtlCol="0">
            <a:spAutoFit/>
          </a:bodyPr>
          <a:lstStyle/>
          <a:p>
            <a:pPr algn="ctr"/>
            <a:r>
              <a:rPr lang="fr-FR" sz="2400" b="1" dirty="0">
                <a:solidFill>
                  <a:srgbClr val="5D7963"/>
                </a:solidFill>
                <a:latin typeface="+mj-lt"/>
              </a:rPr>
              <a:t>Connaissance de la biodiversité. </a:t>
            </a:r>
          </a:p>
        </p:txBody>
      </p:sp>
      <p:sp>
        <p:nvSpPr>
          <p:cNvPr id="2" name="ZoneTexte 1">
            <a:extLst>
              <a:ext uri="{FF2B5EF4-FFF2-40B4-BE49-F238E27FC236}">
                <a16:creationId xmlns="" xmlns:a16="http://schemas.microsoft.com/office/drawing/2014/main" id="{8182CDAF-0DFC-4F56-B08C-991974260344}"/>
              </a:ext>
            </a:extLst>
          </p:cNvPr>
          <p:cNvSpPr txBox="1"/>
          <p:nvPr/>
        </p:nvSpPr>
        <p:spPr>
          <a:xfrm>
            <a:off x="1411860" y="881265"/>
            <a:ext cx="4554444" cy="1077218"/>
          </a:xfrm>
          <a:prstGeom prst="rect">
            <a:avLst/>
          </a:prstGeom>
          <a:noFill/>
        </p:spPr>
        <p:txBody>
          <a:bodyPr wrap="square" rtlCol="0">
            <a:spAutoFit/>
          </a:bodyPr>
          <a:lstStyle/>
          <a:p>
            <a:pPr algn="ctr"/>
            <a:r>
              <a:rPr lang="it-IT" sz="3200" b="1" dirty="0">
                <a:solidFill>
                  <a:srgbClr val="7ED957"/>
                </a:solidFill>
                <a:latin typeface="Arial" panose="020B0604020202020204" pitchFamily="34" charset="0"/>
                <a:cs typeface="Arial" panose="020B0604020202020204" pitchFamily="34" charset="0"/>
              </a:rPr>
              <a:t>I trufei scularii di u sviluppu a longu anda</a:t>
            </a:r>
            <a:endParaRPr lang="fr-FR" sz="3200" b="1" dirty="0">
              <a:solidFill>
                <a:srgbClr val="7ED957"/>
              </a:solidFill>
              <a:latin typeface="Arial" panose="020B0604020202020204" pitchFamily="34" charset="0"/>
              <a:cs typeface="Arial" panose="020B0604020202020204" pitchFamily="34" charset="0"/>
            </a:endParaRPr>
          </a:p>
        </p:txBody>
      </p:sp>
      <p:pic>
        <p:nvPicPr>
          <p:cNvPr id="13" name="Image 12">
            <a:extLst>
              <a:ext uri="{FF2B5EF4-FFF2-40B4-BE49-F238E27FC236}">
                <a16:creationId xmlns="" xmlns:a16="http://schemas.microsoft.com/office/drawing/2014/main" id="{FD4E4B4C-8D69-4F33-8E38-065C2F39EAC5}"/>
              </a:ext>
            </a:extLst>
          </p:cNvPr>
          <p:cNvPicPr>
            <a:picLocks noChangeAspect="1"/>
          </p:cNvPicPr>
          <p:nvPr/>
        </p:nvPicPr>
        <p:blipFill>
          <a:blip r:embed="rId5" cstate="print"/>
          <a:srcRect l="4550" t="23339" r="63666" b="7765"/>
          <a:stretch>
            <a:fillRect/>
          </a:stretch>
        </p:blipFill>
        <p:spPr bwMode="auto">
          <a:xfrm>
            <a:off x="0" y="0"/>
            <a:ext cx="1173061" cy="1357297"/>
          </a:xfrm>
          <a:prstGeom prst="rect">
            <a:avLst/>
          </a:prstGeom>
          <a:noFill/>
          <a:ln w="9525">
            <a:noFill/>
            <a:miter lim="800000"/>
            <a:headEnd/>
            <a:tailEnd/>
          </a:ln>
        </p:spPr>
      </p:pic>
      <p:sp>
        <p:nvSpPr>
          <p:cNvPr id="3" name="Rectangle 2">
            <a:extLst>
              <a:ext uri="{FF2B5EF4-FFF2-40B4-BE49-F238E27FC236}">
                <a16:creationId xmlns="" xmlns:a16="http://schemas.microsoft.com/office/drawing/2014/main" id="{11D750E0-FC3A-4B2A-B1CF-44492133DD0C}"/>
              </a:ext>
            </a:extLst>
          </p:cNvPr>
          <p:cNvSpPr/>
          <p:nvPr/>
        </p:nvSpPr>
        <p:spPr>
          <a:xfrm>
            <a:off x="675816" y="4310357"/>
            <a:ext cx="1327781" cy="1215127"/>
          </a:xfrm>
          <a:prstGeom prst="rect">
            <a:avLst/>
          </a:prstGeom>
          <a:solidFill>
            <a:srgbClr val="5D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cap="all" dirty="0">
                <a:latin typeface="Arial" panose="020B0604020202020204" pitchFamily="34" charset="0"/>
                <a:cs typeface="Arial" panose="020B0604020202020204" pitchFamily="34" charset="0"/>
              </a:rPr>
              <a:t>Collège</a:t>
            </a:r>
          </a:p>
        </p:txBody>
      </p:sp>
    </p:spTree>
  </p:cSld>
  <p:clrMapOvr>
    <a:masterClrMapping/>
  </p:clrMapOvr>
  <mc:AlternateContent xmlns:mc="http://schemas.openxmlformats.org/markup-compatibility/2006">
    <mc:Choice xmlns="" xmlns:p14="http://schemas.microsoft.com/office/powerpoint/2010/main" Requires="p14">
      <p:transition spd="med" p14:dur="700" advClick="0" advTm="15000">
        <p:fade/>
      </p:transition>
    </mc:Choice>
    <mc:Fallback>
      <p:transition spd="med"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50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750"/>
                                        <p:tgtEl>
                                          <p:spTgt spid="29"/>
                                        </p:tgtEl>
                                      </p:cBhvr>
                                    </p:animEffect>
                                    <p:anim calcmode="lin" valueType="num">
                                      <p:cBhvr>
                                        <p:cTn id="29" dur="750" fill="hold"/>
                                        <p:tgtEl>
                                          <p:spTgt spid="29"/>
                                        </p:tgtEl>
                                        <p:attrNameLst>
                                          <p:attrName>ppt_x</p:attrName>
                                        </p:attrNameLst>
                                      </p:cBhvr>
                                      <p:tavLst>
                                        <p:tav tm="0">
                                          <p:val>
                                            <p:strVal val="#ppt_x"/>
                                          </p:val>
                                        </p:tav>
                                        <p:tav tm="100000">
                                          <p:val>
                                            <p:strVal val="#ppt_x"/>
                                          </p:val>
                                        </p:tav>
                                      </p:tavLst>
                                    </p:anim>
                                    <p:anim calcmode="lin" valueType="num">
                                      <p:cBhvr>
                                        <p:cTn id="30" dur="7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999"/>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7" grpId="0"/>
      <p:bldP spid="28" grpId="0"/>
      <p:bldP spid="29" grpId="0"/>
      <p:bldP spid="2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C6C1961E-7D3F-43CD-AC80-B20B3F815F9C}"/>
              </a:ext>
            </a:extLst>
          </p:cNvPr>
          <p:cNvSpPr/>
          <p:nvPr/>
        </p:nvSpPr>
        <p:spPr>
          <a:xfrm>
            <a:off x="47328" y="44624"/>
            <a:ext cx="12097343" cy="6737936"/>
          </a:xfrm>
          <a:prstGeom prst="rect">
            <a:avLst/>
          </a:prstGeom>
          <a:solidFill>
            <a:srgbClr val="5D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endParaRPr>
          </a:p>
        </p:txBody>
      </p:sp>
      <p:sp>
        <p:nvSpPr>
          <p:cNvPr id="4" name="ZoneTexte 3">
            <a:extLst>
              <a:ext uri="{FF2B5EF4-FFF2-40B4-BE49-F238E27FC236}">
                <a16:creationId xmlns="" xmlns:a16="http://schemas.microsoft.com/office/drawing/2014/main" id="{AECD31A0-C06B-4C2A-A9D0-2B3AB5FC49FE}"/>
              </a:ext>
            </a:extLst>
          </p:cNvPr>
          <p:cNvSpPr txBox="1"/>
          <p:nvPr/>
        </p:nvSpPr>
        <p:spPr>
          <a:xfrm>
            <a:off x="3024166" y="5000636"/>
            <a:ext cx="5475458" cy="1569660"/>
          </a:xfrm>
          <a:prstGeom prst="rect">
            <a:avLst/>
          </a:prstGeom>
          <a:noFill/>
        </p:spPr>
        <p:txBody>
          <a:bodyPr wrap="square">
            <a:spAutoFit/>
          </a:bodyPr>
          <a:lstStyle/>
          <a:p>
            <a:pPr algn="ctr"/>
            <a:r>
              <a:rPr lang="fr-FR" sz="3200" b="1" dirty="0" smtClean="0">
                <a:ln>
                  <a:solidFill>
                    <a:schemeClr val="tx1"/>
                  </a:solidFill>
                </a:ln>
                <a:solidFill>
                  <a:schemeClr val="accent1">
                    <a:lumMod val="20000"/>
                    <a:lumOff val="80000"/>
                  </a:schemeClr>
                </a:solidFill>
              </a:rPr>
              <a:t>Il faut, ensuite, remplir </a:t>
            </a:r>
            <a:r>
              <a:rPr lang="fr-FR" sz="3200" b="1" dirty="0">
                <a:ln>
                  <a:solidFill>
                    <a:schemeClr val="tx1"/>
                  </a:solidFill>
                </a:ln>
                <a:solidFill>
                  <a:schemeClr val="accent1">
                    <a:lumMod val="20000"/>
                    <a:lumOff val="80000"/>
                  </a:schemeClr>
                </a:solidFill>
              </a:rPr>
              <a:t>les contenants qui vont recevoir les plantes ...</a:t>
            </a:r>
          </a:p>
        </p:txBody>
      </p:sp>
      <p:pic>
        <p:nvPicPr>
          <p:cNvPr id="6146" name="Picture 2" descr="C:\Users\cathy\OneDrive\Bureau\Mur végétal\Remplissage des pots\1648046302955.jpg"/>
          <p:cNvPicPr>
            <a:picLocks noChangeAspect="1" noChangeArrowheads="1"/>
          </p:cNvPicPr>
          <p:nvPr/>
        </p:nvPicPr>
        <p:blipFill>
          <a:blip r:embed="rId2" cstate="print"/>
          <a:srcRect/>
          <a:stretch>
            <a:fillRect/>
          </a:stretch>
        </p:blipFill>
        <p:spPr bwMode="auto">
          <a:xfrm rot="6231988">
            <a:off x="8910621" y="4283137"/>
            <a:ext cx="2581929" cy="1931995"/>
          </a:xfrm>
          <a:prstGeom prst="rect">
            <a:avLst/>
          </a:prstGeom>
          <a:noFill/>
        </p:spPr>
      </p:pic>
      <p:pic>
        <p:nvPicPr>
          <p:cNvPr id="6147" name="Picture 3" descr="C:\Users\cathy\OneDrive\Bureau\Mur végétal\Remplissage des pots\1648046411337.jpg"/>
          <p:cNvPicPr>
            <a:picLocks noChangeAspect="1" noChangeArrowheads="1"/>
          </p:cNvPicPr>
          <p:nvPr/>
        </p:nvPicPr>
        <p:blipFill>
          <a:blip r:embed="rId3" cstate="print"/>
          <a:srcRect/>
          <a:stretch>
            <a:fillRect/>
          </a:stretch>
        </p:blipFill>
        <p:spPr bwMode="auto">
          <a:xfrm rot="20946672">
            <a:off x="366077" y="520655"/>
            <a:ext cx="5935714" cy="4441551"/>
          </a:xfrm>
          <a:prstGeom prst="rect">
            <a:avLst/>
          </a:prstGeom>
          <a:noFill/>
        </p:spPr>
      </p:pic>
      <p:pic>
        <p:nvPicPr>
          <p:cNvPr id="6148" name="Picture 4" descr="C:\Users\cathy\OneDrive\Bureau\Mur végétal\Remplissage des pots\1648046603444.jpg"/>
          <p:cNvPicPr>
            <a:picLocks noChangeAspect="1" noChangeArrowheads="1"/>
          </p:cNvPicPr>
          <p:nvPr/>
        </p:nvPicPr>
        <p:blipFill>
          <a:blip r:embed="rId4" cstate="print"/>
          <a:srcRect/>
          <a:stretch>
            <a:fillRect/>
          </a:stretch>
        </p:blipFill>
        <p:spPr bwMode="auto">
          <a:xfrm>
            <a:off x="6810380" y="285728"/>
            <a:ext cx="4500594" cy="3367685"/>
          </a:xfrm>
          <a:prstGeom prst="rect">
            <a:avLst/>
          </a:prstGeom>
          <a:noFill/>
        </p:spPr>
      </p:pic>
    </p:spTree>
    <p:extLst>
      <p:ext uri="{BB962C8B-B14F-4D97-AF65-F5344CB8AC3E}">
        <p14:creationId xmlns="" xmlns:p14="http://schemas.microsoft.com/office/powerpoint/2010/main" val="1923627969"/>
      </p:ext>
    </p:extLst>
  </p:cSld>
  <p:clrMapOvr>
    <a:masterClrMapping/>
  </p:clrMapOvr>
  <p:transition advClick="0" advTm="15000">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6147"/>
                                        </p:tgtEl>
                                        <p:attrNameLst>
                                          <p:attrName>style.visibility</p:attrName>
                                        </p:attrNameLst>
                                      </p:cBhvr>
                                      <p:to>
                                        <p:strVal val="visible"/>
                                      </p:to>
                                    </p:set>
                                    <p:anim calcmode="lin" valueType="num">
                                      <p:cBhvr>
                                        <p:cTn id="15" dur="500" decel="50000" fill="hold">
                                          <p:stCondLst>
                                            <p:cond delay="0"/>
                                          </p:stCondLst>
                                        </p:cTn>
                                        <p:tgtEl>
                                          <p:spTgt spid="6147"/>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147"/>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147"/>
                                        </p:tgtEl>
                                        <p:attrNameLst>
                                          <p:attrName>ppt_w</p:attrName>
                                        </p:attrNameLst>
                                      </p:cBhvr>
                                      <p:tavLst>
                                        <p:tav tm="0">
                                          <p:val>
                                            <p:strVal val="#ppt_w*.05"/>
                                          </p:val>
                                        </p:tav>
                                        <p:tav tm="100000">
                                          <p:val>
                                            <p:strVal val="#ppt_w"/>
                                          </p:val>
                                        </p:tav>
                                      </p:tavLst>
                                    </p:anim>
                                    <p:anim calcmode="lin" valueType="num">
                                      <p:cBhvr>
                                        <p:cTn id="18" dur="1000" fill="hold"/>
                                        <p:tgtEl>
                                          <p:spTgt spid="6147"/>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147"/>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147"/>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147"/>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147"/>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6148"/>
                                        </p:tgtEl>
                                        <p:attrNameLst>
                                          <p:attrName>style.visibility</p:attrName>
                                        </p:attrNameLst>
                                      </p:cBhvr>
                                      <p:to>
                                        <p:strVal val="visible"/>
                                      </p:to>
                                    </p:set>
                                    <p:animEffect transition="in" filter="fade">
                                      <p:cBhvr>
                                        <p:cTn id="27" dur="1000"/>
                                        <p:tgtEl>
                                          <p:spTgt spid="6148"/>
                                        </p:tgtEl>
                                      </p:cBhvr>
                                    </p:animEffect>
                                    <p:anim calcmode="lin" valueType="num">
                                      <p:cBhvr>
                                        <p:cTn id="28" dur="1000" fill="hold"/>
                                        <p:tgtEl>
                                          <p:spTgt spid="6148"/>
                                        </p:tgtEl>
                                        <p:attrNameLst>
                                          <p:attrName>ppt_x</p:attrName>
                                        </p:attrNameLst>
                                      </p:cBhvr>
                                      <p:tavLst>
                                        <p:tav tm="0">
                                          <p:val>
                                            <p:strVal val="#ppt_x"/>
                                          </p:val>
                                        </p:tav>
                                        <p:tav tm="100000">
                                          <p:val>
                                            <p:strVal val="#ppt_x"/>
                                          </p:val>
                                        </p:tav>
                                      </p:tavLst>
                                    </p:anim>
                                    <p:anim calcmode="lin" valueType="num">
                                      <p:cBhvr>
                                        <p:cTn id="29" dur="900" decel="100000" fill="hold"/>
                                        <p:tgtEl>
                                          <p:spTgt spid="614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6148"/>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5" presetClass="entr" presetSubtype="0" fill="hold" nodeType="clickEffect">
                                  <p:stCondLst>
                                    <p:cond delay="0"/>
                                  </p:stCondLst>
                                  <p:childTnLst>
                                    <p:set>
                                      <p:cBhvr>
                                        <p:cTn id="34" dur="1" fill="hold">
                                          <p:stCondLst>
                                            <p:cond delay="0"/>
                                          </p:stCondLst>
                                        </p:cTn>
                                        <p:tgtEl>
                                          <p:spTgt spid="6146"/>
                                        </p:tgtEl>
                                        <p:attrNameLst>
                                          <p:attrName>style.visibility</p:attrName>
                                        </p:attrNameLst>
                                      </p:cBhvr>
                                      <p:to>
                                        <p:strVal val="visible"/>
                                      </p:to>
                                    </p:set>
                                    <p:anim calcmode="lin" valueType="num">
                                      <p:cBhvr>
                                        <p:cTn id="35" dur="500" decel="50000" fill="hold">
                                          <p:stCondLst>
                                            <p:cond delay="0"/>
                                          </p:stCondLst>
                                        </p:cTn>
                                        <p:tgtEl>
                                          <p:spTgt spid="6146"/>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6146"/>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6146"/>
                                        </p:tgtEl>
                                        <p:attrNameLst>
                                          <p:attrName>ppt_w</p:attrName>
                                        </p:attrNameLst>
                                      </p:cBhvr>
                                      <p:tavLst>
                                        <p:tav tm="0">
                                          <p:val>
                                            <p:strVal val="#ppt_w*.05"/>
                                          </p:val>
                                        </p:tav>
                                        <p:tav tm="100000">
                                          <p:val>
                                            <p:strVal val="#ppt_w"/>
                                          </p:val>
                                        </p:tav>
                                      </p:tavLst>
                                    </p:anim>
                                    <p:anim calcmode="lin" valueType="num">
                                      <p:cBhvr>
                                        <p:cTn id="38" dur="1000" fill="hold"/>
                                        <p:tgtEl>
                                          <p:spTgt spid="6146"/>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6146"/>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6146"/>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6146"/>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C6C1961E-7D3F-43CD-AC80-B20B3F815F9C}"/>
              </a:ext>
            </a:extLst>
          </p:cNvPr>
          <p:cNvSpPr/>
          <p:nvPr/>
        </p:nvSpPr>
        <p:spPr>
          <a:xfrm>
            <a:off x="335360" y="836712"/>
            <a:ext cx="5062550" cy="590465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endParaRPr>
          </a:p>
        </p:txBody>
      </p:sp>
      <p:sp>
        <p:nvSpPr>
          <p:cNvPr id="4" name="Rectangle 3">
            <a:extLst>
              <a:ext uri="{FF2B5EF4-FFF2-40B4-BE49-F238E27FC236}">
                <a16:creationId xmlns="" xmlns:a16="http://schemas.microsoft.com/office/drawing/2014/main" id="{1C4FC948-F227-4570-8CF1-7FA69DB54230}"/>
              </a:ext>
            </a:extLst>
          </p:cNvPr>
          <p:cNvSpPr/>
          <p:nvPr/>
        </p:nvSpPr>
        <p:spPr>
          <a:xfrm>
            <a:off x="6787400" y="830500"/>
            <a:ext cx="5062550" cy="590465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endParaRPr>
          </a:p>
        </p:txBody>
      </p:sp>
      <p:sp>
        <p:nvSpPr>
          <p:cNvPr id="2" name="ZoneTexte 1">
            <a:extLst>
              <a:ext uri="{FF2B5EF4-FFF2-40B4-BE49-F238E27FC236}">
                <a16:creationId xmlns="" xmlns:a16="http://schemas.microsoft.com/office/drawing/2014/main" id="{87CA2940-F4FC-4D31-A2CA-7CB258F15D08}"/>
              </a:ext>
            </a:extLst>
          </p:cNvPr>
          <p:cNvSpPr txBox="1"/>
          <p:nvPr/>
        </p:nvSpPr>
        <p:spPr>
          <a:xfrm>
            <a:off x="309522" y="91573"/>
            <a:ext cx="11572956" cy="707886"/>
          </a:xfrm>
          <a:prstGeom prst="rect">
            <a:avLst/>
          </a:prstGeom>
          <a:solidFill>
            <a:schemeClr val="accent5">
              <a:lumMod val="60000"/>
              <a:lumOff val="40000"/>
            </a:schemeClr>
          </a:solidFill>
        </p:spPr>
        <p:txBody>
          <a:bodyPr wrap="square" rtlCol="0">
            <a:spAutoFit/>
          </a:bodyPr>
          <a:lstStyle/>
          <a:p>
            <a:pPr algn="ctr"/>
            <a:r>
              <a:rPr lang="fr-FR" sz="4000" b="1" dirty="0">
                <a:ln>
                  <a:solidFill>
                    <a:schemeClr val="tx1"/>
                  </a:solidFill>
                </a:ln>
                <a:solidFill>
                  <a:srgbClr val="FFC000"/>
                </a:solidFill>
              </a:rPr>
              <a:t>Allez !!!      On prend le maquis avec Francesca !</a:t>
            </a:r>
          </a:p>
        </p:txBody>
      </p:sp>
      <p:pic>
        <p:nvPicPr>
          <p:cNvPr id="5" name="Picture 3" descr="C:\Users\cathy\OneDrive\Bureau\Mur végétal\cdv_photo_1647110679.jpg">
            <a:extLst>
              <a:ext uri="{FF2B5EF4-FFF2-40B4-BE49-F238E27FC236}">
                <a16:creationId xmlns="" xmlns:a16="http://schemas.microsoft.com/office/drawing/2014/main" id="{55BFDBD4-FCE8-433F-A1B6-921E13850BA6}"/>
              </a:ext>
            </a:extLst>
          </p:cNvPr>
          <p:cNvPicPr>
            <a:picLocks noChangeAspect="1" noChangeArrowheads="1"/>
          </p:cNvPicPr>
          <p:nvPr/>
        </p:nvPicPr>
        <p:blipFill>
          <a:blip r:embed="rId2" cstate="print"/>
          <a:srcRect t="5740" b="21550"/>
          <a:stretch>
            <a:fillRect/>
          </a:stretch>
        </p:blipFill>
        <p:spPr bwMode="auto">
          <a:xfrm>
            <a:off x="1166778" y="928670"/>
            <a:ext cx="4176464" cy="5668058"/>
          </a:xfrm>
          <a:prstGeom prst="rect">
            <a:avLst/>
          </a:prstGeom>
          <a:noFill/>
        </p:spPr>
      </p:pic>
      <p:pic>
        <p:nvPicPr>
          <p:cNvPr id="6" name="Picture 2">
            <a:extLst>
              <a:ext uri="{FF2B5EF4-FFF2-40B4-BE49-F238E27FC236}">
                <a16:creationId xmlns="" xmlns:a16="http://schemas.microsoft.com/office/drawing/2014/main" id="{3D5E3B8D-812D-473C-9AF3-D882791F4AFD}"/>
              </a:ext>
            </a:extLst>
          </p:cNvPr>
          <p:cNvPicPr>
            <a:picLocks noChangeAspect="1" noChangeArrowheads="1"/>
          </p:cNvPicPr>
          <p:nvPr/>
        </p:nvPicPr>
        <p:blipFill>
          <a:blip r:embed="rId3" cstate="print"/>
          <a:srcRect t="9686" b="22508"/>
          <a:stretch>
            <a:fillRect/>
          </a:stretch>
        </p:blipFill>
        <p:spPr bwMode="auto">
          <a:xfrm>
            <a:off x="6810380" y="1000108"/>
            <a:ext cx="4392488" cy="5559116"/>
          </a:xfrm>
          <a:prstGeom prst="rect">
            <a:avLst/>
          </a:prstGeom>
          <a:noFill/>
          <a:ln w="9525">
            <a:noFill/>
            <a:miter lim="800000"/>
            <a:headEnd/>
            <a:tailEnd/>
          </a:ln>
          <a:effectLst/>
        </p:spPr>
      </p:pic>
    </p:spTree>
    <p:extLst>
      <p:ext uri="{BB962C8B-B14F-4D97-AF65-F5344CB8AC3E}">
        <p14:creationId xmlns="" xmlns:p14="http://schemas.microsoft.com/office/powerpoint/2010/main" val="2106889674"/>
      </p:ext>
    </p:extLst>
  </p:cSld>
  <p:clrMapOvr>
    <a:masterClrMapping/>
  </p:clrMapOvr>
  <p:transition advClick="0" advTm="10000">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par>
                          <p:cTn id="20" fill="hold">
                            <p:stCondLst>
                              <p:cond delay="500"/>
                            </p:stCondLst>
                            <p:childTnLst>
                              <p:par>
                                <p:cTn id="21" presetID="49" presetClass="entr" presetSubtype="0" decel="10000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360"/>
                                          </p:val>
                                        </p:tav>
                                        <p:tav tm="100000">
                                          <p:val>
                                            <p:fltVal val="0"/>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A27DA20A-C5A9-4F70-A894-2C53D34C08CB}"/>
              </a:ext>
            </a:extLst>
          </p:cNvPr>
          <p:cNvSpPr/>
          <p:nvPr/>
        </p:nvSpPr>
        <p:spPr>
          <a:xfrm>
            <a:off x="47329" y="44624"/>
            <a:ext cx="4548474" cy="6737936"/>
          </a:xfrm>
          <a:prstGeom prst="rect">
            <a:avLst/>
          </a:prstGeom>
          <a:solidFill>
            <a:srgbClr val="5D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endParaRPr>
          </a:p>
        </p:txBody>
      </p:sp>
      <p:pic>
        <p:nvPicPr>
          <p:cNvPr id="7170" name="Picture 2" descr="C:\Users\cathy\OneDrive\Bureau\Mur végétal\IMG_20220308_152811.jpg"/>
          <p:cNvPicPr>
            <a:picLocks noChangeAspect="1" noChangeArrowheads="1"/>
          </p:cNvPicPr>
          <p:nvPr/>
        </p:nvPicPr>
        <p:blipFill>
          <a:blip r:embed="rId2" cstate="print"/>
          <a:srcRect r="5598"/>
          <a:stretch>
            <a:fillRect/>
          </a:stretch>
        </p:blipFill>
        <p:spPr bwMode="auto">
          <a:xfrm rot="383526">
            <a:off x="7555435" y="868016"/>
            <a:ext cx="4231013" cy="3353980"/>
          </a:xfrm>
          <a:prstGeom prst="rect">
            <a:avLst/>
          </a:prstGeom>
          <a:noFill/>
        </p:spPr>
      </p:pic>
      <p:sp>
        <p:nvSpPr>
          <p:cNvPr id="9" name="ZoneTexte 8">
            <a:extLst>
              <a:ext uri="{FF2B5EF4-FFF2-40B4-BE49-F238E27FC236}">
                <a16:creationId xmlns="" xmlns:a16="http://schemas.microsoft.com/office/drawing/2014/main" id="{5FFE888B-51AF-4560-8297-B3BA2BA4E924}"/>
              </a:ext>
            </a:extLst>
          </p:cNvPr>
          <p:cNvSpPr txBox="1"/>
          <p:nvPr/>
        </p:nvSpPr>
        <p:spPr>
          <a:xfrm>
            <a:off x="7596198" y="5000636"/>
            <a:ext cx="4027001" cy="1261884"/>
          </a:xfrm>
          <a:prstGeom prst="rect">
            <a:avLst/>
          </a:prstGeom>
          <a:solidFill>
            <a:srgbClr val="FFC000"/>
          </a:solidFill>
        </p:spPr>
        <p:txBody>
          <a:bodyPr wrap="none" rtlCol="0">
            <a:spAutoFit/>
          </a:bodyPr>
          <a:lstStyle/>
          <a:p>
            <a:pPr algn="ctr"/>
            <a:r>
              <a:rPr lang="fr-FR" sz="2800" b="1" dirty="0" err="1">
                <a:solidFill>
                  <a:schemeClr val="bg1"/>
                </a:solidFill>
              </a:rPr>
              <a:t>Chì</a:t>
            </a:r>
            <a:r>
              <a:rPr lang="fr-FR" sz="2800" b="1" dirty="0">
                <a:solidFill>
                  <a:schemeClr val="bg1"/>
                </a:solidFill>
              </a:rPr>
              <a:t> </a:t>
            </a:r>
            <a:r>
              <a:rPr lang="fr-FR" sz="2800" b="1" dirty="0" err="1">
                <a:solidFill>
                  <a:schemeClr val="bg1"/>
                </a:solidFill>
              </a:rPr>
              <a:t>talentu</a:t>
            </a:r>
            <a:r>
              <a:rPr lang="fr-FR" sz="2800" b="1" dirty="0">
                <a:solidFill>
                  <a:schemeClr val="bg1"/>
                </a:solidFill>
              </a:rPr>
              <a:t> !! </a:t>
            </a:r>
            <a:r>
              <a:rPr lang="fr-FR" sz="2800" b="1" dirty="0" err="1">
                <a:solidFill>
                  <a:schemeClr val="bg1"/>
                </a:solidFill>
              </a:rPr>
              <a:t>Chì</a:t>
            </a:r>
            <a:r>
              <a:rPr lang="fr-FR" sz="2800" b="1" dirty="0">
                <a:solidFill>
                  <a:schemeClr val="bg1"/>
                </a:solidFill>
              </a:rPr>
              <a:t> </a:t>
            </a:r>
            <a:r>
              <a:rPr lang="fr-FR" sz="2800" b="1" dirty="0" err="1">
                <a:solidFill>
                  <a:schemeClr val="bg1"/>
                </a:solidFill>
              </a:rPr>
              <a:t>piacè</a:t>
            </a:r>
            <a:r>
              <a:rPr lang="fr-FR" sz="2800" b="1" dirty="0">
                <a:solidFill>
                  <a:schemeClr val="bg1"/>
                </a:solidFill>
              </a:rPr>
              <a:t> !!</a:t>
            </a:r>
          </a:p>
          <a:p>
            <a:pPr algn="ctr"/>
            <a:endParaRPr lang="fr-FR" sz="2000" b="1" dirty="0">
              <a:solidFill>
                <a:schemeClr val="bg1"/>
              </a:solidFill>
            </a:endParaRPr>
          </a:p>
          <a:p>
            <a:pPr algn="ctr"/>
            <a:r>
              <a:rPr lang="fr-FR" sz="2800" b="1" dirty="0">
                <a:solidFill>
                  <a:schemeClr val="bg1"/>
                </a:solidFill>
              </a:rPr>
              <a:t>Francesca nous enchante!</a:t>
            </a:r>
            <a:endParaRPr lang="fr-FR" sz="2400" b="1" dirty="0">
              <a:solidFill>
                <a:schemeClr val="bg1"/>
              </a:solidFill>
            </a:endParaRPr>
          </a:p>
        </p:txBody>
      </p:sp>
      <p:pic>
        <p:nvPicPr>
          <p:cNvPr id="3074" name="Picture 2"/>
          <p:cNvPicPr>
            <a:picLocks noChangeAspect="1" noChangeArrowheads="1"/>
          </p:cNvPicPr>
          <p:nvPr/>
        </p:nvPicPr>
        <p:blipFill>
          <a:blip r:embed="rId3" cstate="print"/>
          <a:srcRect r="8791"/>
          <a:stretch>
            <a:fillRect/>
          </a:stretch>
        </p:blipFill>
        <p:spPr bwMode="auto">
          <a:xfrm rot="21116207">
            <a:off x="331970" y="701700"/>
            <a:ext cx="6296090" cy="5177207"/>
          </a:xfrm>
          <a:prstGeom prst="rect">
            <a:avLst/>
          </a:prstGeom>
          <a:noFill/>
          <a:ln w="9525">
            <a:noFill/>
            <a:miter lim="800000"/>
            <a:headEnd/>
            <a:tailEnd/>
          </a:ln>
          <a:effectLst/>
        </p:spPr>
      </p:pic>
    </p:spTree>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heel(4)">
                                      <p:cBhvr>
                                        <p:cTn id="14" dur="20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7170"/>
                                        </p:tgtEl>
                                        <p:attrNameLst>
                                          <p:attrName>style.visibility</p:attrName>
                                        </p:attrNameLst>
                                      </p:cBhvr>
                                      <p:to>
                                        <p:strVal val="visible"/>
                                      </p:to>
                                    </p:set>
                                    <p:animEffect transition="in" filter="fade">
                                      <p:cBhvr>
                                        <p:cTn id="19" dur="800" decel="100000"/>
                                        <p:tgtEl>
                                          <p:spTgt spid="7170"/>
                                        </p:tgtEl>
                                      </p:cBhvr>
                                    </p:animEffect>
                                    <p:anim calcmode="lin" valueType="num">
                                      <p:cBhvr>
                                        <p:cTn id="20" dur="800" decel="100000" fill="hold"/>
                                        <p:tgtEl>
                                          <p:spTgt spid="7170"/>
                                        </p:tgtEl>
                                        <p:attrNameLst>
                                          <p:attrName>style.rotation</p:attrName>
                                        </p:attrNameLst>
                                      </p:cBhvr>
                                      <p:tavLst>
                                        <p:tav tm="0">
                                          <p:val>
                                            <p:fltVal val="-90"/>
                                          </p:val>
                                        </p:tav>
                                        <p:tav tm="100000">
                                          <p:val>
                                            <p:fltVal val="0"/>
                                          </p:val>
                                        </p:tav>
                                      </p:tavLst>
                                    </p:anim>
                                    <p:anim calcmode="lin" valueType="num">
                                      <p:cBhvr>
                                        <p:cTn id="21" dur="800" decel="100000" fill="hold"/>
                                        <p:tgtEl>
                                          <p:spTgt spid="7170"/>
                                        </p:tgtEl>
                                        <p:attrNameLst>
                                          <p:attrName>ppt_x</p:attrName>
                                        </p:attrNameLst>
                                      </p:cBhvr>
                                      <p:tavLst>
                                        <p:tav tm="0">
                                          <p:val>
                                            <p:strVal val="#ppt_x+0.4"/>
                                          </p:val>
                                        </p:tav>
                                        <p:tav tm="100000">
                                          <p:val>
                                            <p:strVal val="#ppt_x-0.05"/>
                                          </p:val>
                                        </p:tav>
                                      </p:tavLst>
                                    </p:anim>
                                    <p:anim calcmode="lin" valueType="num">
                                      <p:cBhvr>
                                        <p:cTn id="22" dur="800" decel="100000" fill="hold"/>
                                        <p:tgtEl>
                                          <p:spTgt spid="7170"/>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7170"/>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717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3E7B3916-C92E-42B0-BC70-04BD8C09289A}"/>
              </a:ext>
            </a:extLst>
          </p:cNvPr>
          <p:cNvSpPr/>
          <p:nvPr/>
        </p:nvSpPr>
        <p:spPr>
          <a:xfrm>
            <a:off x="47328" y="44624"/>
            <a:ext cx="12097343" cy="6737936"/>
          </a:xfrm>
          <a:prstGeom prst="rect">
            <a:avLst/>
          </a:prstGeom>
          <a:solidFill>
            <a:srgbClr val="5D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endParaRPr>
          </a:p>
        </p:txBody>
      </p:sp>
      <p:pic>
        <p:nvPicPr>
          <p:cNvPr id="11271" name="Picture 7"/>
          <p:cNvPicPr>
            <a:picLocks noChangeAspect="1" noChangeArrowheads="1"/>
          </p:cNvPicPr>
          <p:nvPr/>
        </p:nvPicPr>
        <p:blipFill>
          <a:blip r:embed="rId2" cstate="print"/>
          <a:srcRect t="5189" r="9611" b="32549"/>
          <a:stretch>
            <a:fillRect/>
          </a:stretch>
        </p:blipFill>
        <p:spPr bwMode="auto">
          <a:xfrm rot="17455936">
            <a:off x="3892616" y="3812153"/>
            <a:ext cx="2095769" cy="2694560"/>
          </a:xfrm>
          <a:prstGeom prst="rect">
            <a:avLst/>
          </a:prstGeom>
          <a:noFill/>
          <a:ln w="9525">
            <a:noFill/>
            <a:miter lim="800000"/>
            <a:headEnd/>
            <a:tailEnd/>
          </a:ln>
          <a:effectLst/>
        </p:spPr>
      </p:pic>
      <p:sp>
        <p:nvSpPr>
          <p:cNvPr id="2" name="Titre 1"/>
          <p:cNvSpPr>
            <a:spLocks noGrp="1"/>
          </p:cNvSpPr>
          <p:nvPr>
            <p:ph type="title"/>
          </p:nvPr>
        </p:nvSpPr>
        <p:spPr>
          <a:xfrm>
            <a:off x="881026" y="142852"/>
            <a:ext cx="9793088" cy="857232"/>
          </a:xfrm>
        </p:spPr>
        <p:txBody>
          <a:bodyPr>
            <a:normAutofit/>
          </a:bodyPr>
          <a:lstStyle/>
          <a:p>
            <a:r>
              <a:rPr lang="fr-FR" dirty="0">
                <a:solidFill>
                  <a:schemeClr val="bg1"/>
                </a:solidFill>
              </a:rPr>
              <a:t>On découvre les richesses de notre île ...</a:t>
            </a:r>
          </a:p>
        </p:txBody>
      </p:sp>
      <p:pic>
        <p:nvPicPr>
          <p:cNvPr id="11266" name="Picture 2" descr="C:\Users\cathy\OneDrive\Bureau\Mur végétal\cdv_photo_1647110589.jpg"/>
          <p:cNvPicPr>
            <a:picLocks noChangeAspect="1" noChangeArrowheads="1"/>
          </p:cNvPicPr>
          <p:nvPr/>
        </p:nvPicPr>
        <p:blipFill>
          <a:blip r:embed="rId3" cstate="print"/>
          <a:srcRect t="17073" b="36585"/>
          <a:stretch>
            <a:fillRect/>
          </a:stretch>
        </p:blipFill>
        <p:spPr bwMode="auto">
          <a:xfrm rot="336646">
            <a:off x="6342423" y="1128402"/>
            <a:ext cx="2734783" cy="2252185"/>
          </a:xfrm>
          <a:prstGeom prst="rect">
            <a:avLst/>
          </a:prstGeom>
          <a:noFill/>
        </p:spPr>
      </p:pic>
      <p:pic>
        <p:nvPicPr>
          <p:cNvPr id="11267" name="Picture 3" descr="C:\Users\cathy\OneDrive\Bureau\Mur végétal\IMG_20220308_152613.jpg"/>
          <p:cNvPicPr>
            <a:picLocks noChangeAspect="1" noChangeArrowheads="1"/>
          </p:cNvPicPr>
          <p:nvPr/>
        </p:nvPicPr>
        <p:blipFill>
          <a:blip r:embed="rId4" cstate="print"/>
          <a:srcRect/>
          <a:stretch>
            <a:fillRect/>
          </a:stretch>
        </p:blipFill>
        <p:spPr bwMode="auto">
          <a:xfrm rot="5141357">
            <a:off x="9100363" y="1195379"/>
            <a:ext cx="3151218" cy="2357454"/>
          </a:xfrm>
          <a:prstGeom prst="rect">
            <a:avLst/>
          </a:prstGeom>
          <a:noFill/>
        </p:spPr>
      </p:pic>
      <p:pic>
        <p:nvPicPr>
          <p:cNvPr id="11269" name="Picture 5" descr="C:\Users\cathy\OneDrive\Bureau\Mur végétal\cdv_photo_1647110673.jpg"/>
          <p:cNvPicPr>
            <a:picLocks noChangeAspect="1" noChangeArrowheads="1"/>
          </p:cNvPicPr>
          <p:nvPr/>
        </p:nvPicPr>
        <p:blipFill>
          <a:blip r:embed="rId5" cstate="print"/>
          <a:srcRect b="35050"/>
          <a:stretch>
            <a:fillRect/>
          </a:stretch>
        </p:blipFill>
        <p:spPr bwMode="auto">
          <a:xfrm rot="21256379">
            <a:off x="1008497" y="4172265"/>
            <a:ext cx="2140500" cy="2594930"/>
          </a:xfrm>
          <a:prstGeom prst="rect">
            <a:avLst/>
          </a:prstGeom>
          <a:noFill/>
        </p:spPr>
      </p:pic>
      <p:pic>
        <p:nvPicPr>
          <p:cNvPr id="11270" name="Picture 6"/>
          <p:cNvPicPr>
            <a:picLocks noChangeAspect="1" noChangeArrowheads="1"/>
          </p:cNvPicPr>
          <p:nvPr/>
        </p:nvPicPr>
        <p:blipFill>
          <a:blip r:embed="rId6" cstate="print"/>
          <a:srcRect t="6167" b="15713"/>
          <a:stretch>
            <a:fillRect/>
          </a:stretch>
        </p:blipFill>
        <p:spPr bwMode="auto">
          <a:xfrm rot="4990296">
            <a:off x="3300975" y="673585"/>
            <a:ext cx="2237627" cy="3262724"/>
          </a:xfrm>
          <a:prstGeom prst="rect">
            <a:avLst/>
          </a:prstGeom>
          <a:noFill/>
          <a:ln w="9525">
            <a:noFill/>
            <a:miter lim="800000"/>
            <a:headEnd/>
            <a:tailEnd/>
          </a:ln>
          <a:effectLst/>
        </p:spPr>
      </p:pic>
      <p:pic>
        <p:nvPicPr>
          <p:cNvPr id="11272" name="Picture 8" descr="C:\Users\cathy\OneDrive\Bureau\Mur végétal\cdv_photo_1647110206.jpg"/>
          <p:cNvPicPr>
            <a:picLocks noChangeAspect="1" noChangeArrowheads="1"/>
          </p:cNvPicPr>
          <p:nvPr/>
        </p:nvPicPr>
        <p:blipFill>
          <a:blip r:embed="rId7" cstate="print"/>
          <a:srcRect b="22916"/>
          <a:stretch>
            <a:fillRect/>
          </a:stretch>
        </p:blipFill>
        <p:spPr bwMode="auto">
          <a:xfrm rot="200010">
            <a:off x="6754147" y="3559327"/>
            <a:ext cx="2114010" cy="3041615"/>
          </a:xfrm>
          <a:prstGeom prst="rect">
            <a:avLst/>
          </a:prstGeom>
          <a:noFill/>
        </p:spPr>
      </p:pic>
      <p:sp>
        <p:nvSpPr>
          <p:cNvPr id="12" name="ZoneTexte 11"/>
          <p:cNvSpPr txBox="1"/>
          <p:nvPr/>
        </p:nvSpPr>
        <p:spPr>
          <a:xfrm rot="225668">
            <a:off x="6686395" y="5927473"/>
            <a:ext cx="2142679" cy="646331"/>
          </a:xfrm>
          <a:prstGeom prst="rect">
            <a:avLst/>
          </a:prstGeom>
          <a:noFill/>
        </p:spPr>
        <p:txBody>
          <a:bodyPr wrap="square" rtlCol="0">
            <a:spAutoFit/>
          </a:bodyPr>
          <a:lstStyle/>
          <a:p>
            <a:pPr algn="ctr"/>
            <a:r>
              <a:rPr lang="fr-FR" b="1" dirty="0" smtClean="0">
                <a:solidFill>
                  <a:schemeClr val="bg1"/>
                </a:solidFill>
              </a:rPr>
              <a:t>L’ ortie</a:t>
            </a:r>
          </a:p>
          <a:p>
            <a:pPr algn="ctr"/>
            <a:r>
              <a:rPr lang="fr-FR" b="1" dirty="0" smtClean="0">
                <a:solidFill>
                  <a:schemeClr val="bg1"/>
                </a:solidFill>
              </a:rPr>
              <a:t>A </a:t>
            </a:r>
            <a:r>
              <a:rPr lang="fr-FR" b="1" dirty="0" err="1" smtClean="0">
                <a:solidFill>
                  <a:schemeClr val="bg1"/>
                </a:solidFill>
              </a:rPr>
              <a:t>puncicula</a:t>
            </a:r>
            <a:endParaRPr lang="fr-FR" b="1" dirty="0">
              <a:solidFill>
                <a:schemeClr val="bg1"/>
              </a:solidFill>
            </a:endParaRPr>
          </a:p>
        </p:txBody>
      </p:sp>
      <p:sp>
        <p:nvSpPr>
          <p:cNvPr id="13" name="ZoneTexte 12"/>
          <p:cNvSpPr txBox="1"/>
          <p:nvPr/>
        </p:nvSpPr>
        <p:spPr>
          <a:xfrm rot="387816">
            <a:off x="6444988" y="1105779"/>
            <a:ext cx="2658572" cy="369332"/>
          </a:xfrm>
          <a:prstGeom prst="rect">
            <a:avLst/>
          </a:prstGeom>
          <a:noFill/>
        </p:spPr>
        <p:txBody>
          <a:bodyPr wrap="square" rtlCol="0">
            <a:spAutoFit/>
          </a:bodyPr>
          <a:lstStyle/>
          <a:p>
            <a:pPr algn="ctr"/>
            <a:r>
              <a:rPr lang="fr-FR" b="1" dirty="0" smtClean="0">
                <a:solidFill>
                  <a:schemeClr val="bg1"/>
                </a:solidFill>
              </a:rPr>
              <a:t>A calendula</a:t>
            </a:r>
            <a:endParaRPr lang="fr-FR" b="1" dirty="0">
              <a:solidFill>
                <a:schemeClr val="bg1"/>
              </a:solidFill>
            </a:endParaRPr>
          </a:p>
        </p:txBody>
      </p:sp>
      <p:sp>
        <p:nvSpPr>
          <p:cNvPr id="14" name="ZoneTexte 13"/>
          <p:cNvSpPr txBox="1"/>
          <p:nvPr/>
        </p:nvSpPr>
        <p:spPr>
          <a:xfrm rot="21392460">
            <a:off x="9319574" y="860886"/>
            <a:ext cx="2500330" cy="369332"/>
          </a:xfrm>
          <a:prstGeom prst="rect">
            <a:avLst/>
          </a:prstGeom>
          <a:noFill/>
        </p:spPr>
        <p:txBody>
          <a:bodyPr wrap="square" rtlCol="0">
            <a:spAutoFit/>
          </a:bodyPr>
          <a:lstStyle/>
          <a:p>
            <a:pPr algn="ctr"/>
            <a:r>
              <a:rPr lang="fr-FR" b="1" dirty="0" smtClean="0">
                <a:solidFill>
                  <a:schemeClr val="bg1"/>
                </a:solidFill>
              </a:rPr>
              <a:t>La corbeille d’argent</a:t>
            </a:r>
            <a:endParaRPr lang="fr-FR" b="1" dirty="0">
              <a:solidFill>
                <a:schemeClr val="bg1"/>
              </a:solidFill>
            </a:endParaRPr>
          </a:p>
        </p:txBody>
      </p:sp>
      <p:sp>
        <p:nvSpPr>
          <p:cNvPr id="15" name="ZoneTexte 14"/>
          <p:cNvSpPr txBox="1"/>
          <p:nvPr/>
        </p:nvSpPr>
        <p:spPr>
          <a:xfrm rot="21170835">
            <a:off x="912887" y="4203477"/>
            <a:ext cx="2153146" cy="646331"/>
          </a:xfrm>
          <a:prstGeom prst="rect">
            <a:avLst/>
          </a:prstGeom>
          <a:noFill/>
        </p:spPr>
        <p:txBody>
          <a:bodyPr wrap="square" rtlCol="0">
            <a:spAutoFit/>
          </a:bodyPr>
          <a:lstStyle/>
          <a:p>
            <a:pPr algn="ctr"/>
            <a:r>
              <a:rPr lang="fr-FR" b="1" dirty="0" smtClean="0">
                <a:solidFill>
                  <a:schemeClr val="bg1"/>
                </a:solidFill>
              </a:rPr>
              <a:t>La myrte</a:t>
            </a:r>
          </a:p>
          <a:p>
            <a:pPr algn="ctr"/>
            <a:r>
              <a:rPr lang="fr-FR" b="1" dirty="0" smtClean="0">
                <a:solidFill>
                  <a:schemeClr val="bg1"/>
                </a:solidFill>
              </a:rPr>
              <a:t>A</a:t>
            </a:r>
            <a:r>
              <a:rPr lang="fr-FR" b="1" dirty="0" smtClean="0"/>
              <a:t> </a:t>
            </a:r>
            <a:r>
              <a:rPr lang="fr-FR" b="1" dirty="0" err="1" smtClean="0">
                <a:solidFill>
                  <a:schemeClr val="bg1"/>
                </a:solidFill>
              </a:rPr>
              <a:t>morta</a:t>
            </a:r>
            <a:endParaRPr lang="fr-FR" b="1" dirty="0">
              <a:solidFill>
                <a:schemeClr val="bg1"/>
              </a:solidFill>
            </a:endParaRPr>
          </a:p>
        </p:txBody>
      </p:sp>
      <p:sp>
        <p:nvSpPr>
          <p:cNvPr id="16" name="ZoneTexte 15"/>
          <p:cNvSpPr txBox="1"/>
          <p:nvPr/>
        </p:nvSpPr>
        <p:spPr>
          <a:xfrm rot="21191024">
            <a:off x="2908185" y="2761901"/>
            <a:ext cx="3242859" cy="646331"/>
          </a:xfrm>
          <a:prstGeom prst="rect">
            <a:avLst/>
          </a:prstGeom>
          <a:noFill/>
        </p:spPr>
        <p:txBody>
          <a:bodyPr wrap="square" rtlCol="0">
            <a:spAutoFit/>
          </a:bodyPr>
          <a:lstStyle/>
          <a:p>
            <a:pPr algn="ctr"/>
            <a:r>
              <a:rPr lang="fr-FR" b="1" dirty="0" smtClean="0">
                <a:solidFill>
                  <a:schemeClr val="bg1"/>
                </a:solidFill>
              </a:rPr>
              <a:t>La chicorée amère</a:t>
            </a:r>
          </a:p>
          <a:p>
            <a:pPr algn="ctr"/>
            <a:r>
              <a:rPr lang="fr-FR" b="1" dirty="0" smtClean="0">
                <a:solidFill>
                  <a:schemeClr val="bg1"/>
                </a:solidFill>
              </a:rPr>
              <a:t>L’</a:t>
            </a:r>
            <a:r>
              <a:rPr lang="fr-FR" b="1" dirty="0" err="1" smtClean="0">
                <a:solidFill>
                  <a:schemeClr val="bg1"/>
                </a:solidFill>
              </a:rPr>
              <a:t>erba</a:t>
            </a:r>
            <a:r>
              <a:rPr lang="fr-FR" b="1" dirty="0" smtClean="0">
                <a:solidFill>
                  <a:schemeClr val="bg1"/>
                </a:solidFill>
              </a:rPr>
              <a:t> Amara</a:t>
            </a:r>
            <a:endParaRPr lang="fr-FR" b="1" dirty="0">
              <a:solidFill>
                <a:schemeClr val="bg1"/>
              </a:solidFill>
            </a:endParaRPr>
          </a:p>
        </p:txBody>
      </p:sp>
      <p:sp>
        <p:nvSpPr>
          <p:cNvPr id="17" name="ZoneTexte 16"/>
          <p:cNvSpPr txBox="1"/>
          <p:nvPr/>
        </p:nvSpPr>
        <p:spPr>
          <a:xfrm rot="1375256">
            <a:off x="3273448" y="5545576"/>
            <a:ext cx="2579534" cy="646331"/>
          </a:xfrm>
          <a:prstGeom prst="rect">
            <a:avLst/>
          </a:prstGeom>
          <a:noFill/>
        </p:spPr>
        <p:txBody>
          <a:bodyPr wrap="square" rtlCol="0">
            <a:spAutoFit/>
          </a:bodyPr>
          <a:lstStyle/>
          <a:p>
            <a:pPr algn="ctr"/>
            <a:r>
              <a:rPr lang="fr-FR" b="1" dirty="0" smtClean="0">
                <a:solidFill>
                  <a:schemeClr val="bg1"/>
                </a:solidFill>
              </a:rPr>
              <a:t>Le trèfle bitumineux</a:t>
            </a:r>
          </a:p>
          <a:p>
            <a:pPr algn="ctr"/>
            <a:r>
              <a:rPr lang="fr-FR" b="1" dirty="0" smtClean="0">
                <a:solidFill>
                  <a:schemeClr val="bg1"/>
                </a:solidFill>
              </a:rPr>
              <a:t>L’</a:t>
            </a:r>
            <a:r>
              <a:rPr lang="fr-FR" b="1" dirty="0" err="1" smtClean="0">
                <a:solidFill>
                  <a:schemeClr val="bg1"/>
                </a:solidFill>
              </a:rPr>
              <a:t>erbicuna</a:t>
            </a:r>
            <a:endParaRPr lang="fr-FR" b="1" dirty="0">
              <a:solidFill>
                <a:schemeClr val="bg1"/>
              </a:solidFill>
            </a:endParaRPr>
          </a:p>
        </p:txBody>
      </p:sp>
      <p:pic>
        <p:nvPicPr>
          <p:cNvPr id="1027" name="Picture 3" descr="C:\Users\cathy\OneDrive\Bureau\Mur végétal\Photos plantes Sortie\1647507268860.jpg"/>
          <p:cNvPicPr>
            <a:picLocks noChangeAspect="1" noChangeArrowheads="1"/>
          </p:cNvPicPr>
          <p:nvPr/>
        </p:nvPicPr>
        <p:blipFill>
          <a:blip r:embed="rId8" cstate="print"/>
          <a:srcRect l="12586" t="8274" r="4960" b="1271"/>
          <a:stretch>
            <a:fillRect/>
          </a:stretch>
        </p:blipFill>
        <p:spPr bwMode="auto">
          <a:xfrm rot="5400000">
            <a:off x="-108444" y="1275197"/>
            <a:ext cx="3071834" cy="2521655"/>
          </a:xfrm>
          <a:prstGeom prst="rect">
            <a:avLst/>
          </a:prstGeom>
          <a:noFill/>
        </p:spPr>
      </p:pic>
      <p:sp>
        <p:nvSpPr>
          <p:cNvPr id="22" name="ZoneTexte 21"/>
          <p:cNvSpPr txBox="1"/>
          <p:nvPr/>
        </p:nvSpPr>
        <p:spPr>
          <a:xfrm>
            <a:off x="166646" y="1000108"/>
            <a:ext cx="2500330" cy="646331"/>
          </a:xfrm>
          <a:prstGeom prst="rect">
            <a:avLst/>
          </a:prstGeom>
          <a:noFill/>
        </p:spPr>
        <p:txBody>
          <a:bodyPr wrap="square" rtlCol="0">
            <a:spAutoFit/>
          </a:bodyPr>
          <a:lstStyle/>
          <a:p>
            <a:pPr algn="ctr"/>
            <a:r>
              <a:rPr lang="fr-FR" b="1" dirty="0" smtClean="0">
                <a:solidFill>
                  <a:schemeClr val="bg1"/>
                </a:solidFill>
              </a:rPr>
              <a:t>Le plantain lancéolé </a:t>
            </a:r>
          </a:p>
          <a:p>
            <a:pPr algn="ctr"/>
            <a:r>
              <a:rPr lang="fr-FR" b="1" dirty="0" smtClean="0">
                <a:solidFill>
                  <a:schemeClr val="bg1"/>
                </a:solidFill>
              </a:rPr>
              <a:t>L’</a:t>
            </a:r>
            <a:r>
              <a:rPr lang="fr-FR" b="1" dirty="0" err="1" smtClean="0">
                <a:solidFill>
                  <a:schemeClr val="bg1"/>
                </a:solidFill>
              </a:rPr>
              <a:t>arechja</a:t>
            </a:r>
            <a:r>
              <a:rPr lang="fr-FR" b="1" dirty="0" smtClean="0">
                <a:solidFill>
                  <a:schemeClr val="bg1"/>
                </a:solidFill>
              </a:rPr>
              <a:t> </a:t>
            </a:r>
            <a:r>
              <a:rPr lang="fr-FR" b="1" dirty="0" err="1" smtClean="0">
                <a:solidFill>
                  <a:schemeClr val="bg1"/>
                </a:solidFill>
              </a:rPr>
              <a:t>capruna</a:t>
            </a:r>
            <a:endParaRPr lang="fr-FR" b="1" dirty="0">
              <a:solidFill>
                <a:schemeClr val="bg1"/>
              </a:solidFill>
            </a:endParaRPr>
          </a:p>
        </p:txBody>
      </p:sp>
      <p:pic>
        <p:nvPicPr>
          <p:cNvPr id="1028" name="Picture 4"/>
          <p:cNvPicPr>
            <a:picLocks noChangeAspect="1" noChangeArrowheads="1"/>
          </p:cNvPicPr>
          <p:nvPr/>
        </p:nvPicPr>
        <p:blipFill>
          <a:blip r:embed="rId9" cstate="print"/>
          <a:srcRect t="16145" r="2207" b="14308"/>
          <a:stretch>
            <a:fillRect/>
          </a:stretch>
        </p:blipFill>
        <p:spPr bwMode="auto">
          <a:xfrm rot="591174">
            <a:off x="9554094" y="3932321"/>
            <a:ext cx="2129871" cy="2691749"/>
          </a:xfrm>
          <a:prstGeom prst="rect">
            <a:avLst/>
          </a:prstGeom>
          <a:noFill/>
          <a:ln w="9525">
            <a:noFill/>
            <a:miter lim="800000"/>
            <a:headEnd/>
            <a:tailEnd/>
          </a:ln>
          <a:effectLst/>
        </p:spPr>
      </p:pic>
      <p:sp>
        <p:nvSpPr>
          <p:cNvPr id="24" name="ZoneTexte 23"/>
          <p:cNvSpPr txBox="1"/>
          <p:nvPr/>
        </p:nvSpPr>
        <p:spPr>
          <a:xfrm rot="699894">
            <a:off x="9353181" y="5994463"/>
            <a:ext cx="2214578" cy="646331"/>
          </a:xfrm>
          <a:prstGeom prst="rect">
            <a:avLst/>
          </a:prstGeom>
          <a:noFill/>
        </p:spPr>
        <p:txBody>
          <a:bodyPr wrap="square" rtlCol="0">
            <a:spAutoFit/>
          </a:bodyPr>
          <a:lstStyle/>
          <a:p>
            <a:pPr algn="ctr"/>
            <a:r>
              <a:rPr lang="fr-FR" b="1" dirty="0" smtClean="0">
                <a:solidFill>
                  <a:schemeClr val="bg1"/>
                </a:solidFill>
              </a:rPr>
              <a:t>L’ achillée de </a:t>
            </a:r>
            <a:r>
              <a:rPr lang="fr-FR" b="1" dirty="0" err="1" smtClean="0">
                <a:solidFill>
                  <a:schemeClr val="bg1"/>
                </a:solidFill>
              </a:rPr>
              <a:t>ligurie</a:t>
            </a:r>
            <a:endParaRPr lang="fr-FR" b="1" dirty="0" smtClean="0">
              <a:solidFill>
                <a:schemeClr val="bg1"/>
              </a:solidFill>
            </a:endParaRPr>
          </a:p>
          <a:p>
            <a:pPr algn="ctr"/>
            <a:r>
              <a:rPr lang="fr-FR" b="1" dirty="0" smtClean="0">
                <a:solidFill>
                  <a:schemeClr val="bg1"/>
                </a:solidFill>
              </a:rPr>
              <a:t>L’</a:t>
            </a:r>
            <a:r>
              <a:rPr lang="fr-FR" b="1" dirty="0" err="1" smtClean="0">
                <a:solidFill>
                  <a:schemeClr val="bg1"/>
                </a:solidFill>
              </a:rPr>
              <a:t>erba</a:t>
            </a:r>
            <a:r>
              <a:rPr lang="fr-FR" b="1" dirty="0" smtClean="0">
                <a:solidFill>
                  <a:schemeClr val="bg1"/>
                </a:solidFill>
              </a:rPr>
              <a:t> santa</a:t>
            </a:r>
            <a:endParaRPr lang="fr-FR" b="1" dirty="0">
              <a:solidFill>
                <a:schemeClr val="bg1"/>
              </a:solidFill>
            </a:endParaRPr>
          </a:p>
        </p:txBody>
      </p:sp>
    </p:spTree>
  </p:cSld>
  <p:clrMapOvr>
    <a:masterClrMapping/>
  </p:clrMapOvr>
  <p:transition advClick="0" advTm="2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1000"/>
                                        <p:tgtEl>
                                          <p:spTgt spid="1027"/>
                                        </p:tgtEl>
                                      </p:cBhvr>
                                    </p:animEffect>
                                    <p:anim calcmode="lin" valueType="num">
                                      <p:cBhvr>
                                        <p:cTn id="16" dur="1000" fill="hold"/>
                                        <p:tgtEl>
                                          <p:spTgt spid="1027"/>
                                        </p:tgtEl>
                                        <p:attrNameLst>
                                          <p:attrName>ppt_x</p:attrName>
                                        </p:attrNameLst>
                                      </p:cBhvr>
                                      <p:tavLst>
                                        <p:tav tm="0">
                                          <p:val>
                                            <p:strVal val="#ppt_x"/>
                                          </p:val>
                                        </p:tav>
                                        <p:tav tm="100000">
                                          <p:val>
                                            <p:strVal val="#ppt_x"/>
                                          </p:val>
                                        </p:tav>
                                      </p:tavLst>
                                    </p:anim>
                                    <p:anim calcmode="lin" valueType="num">
                                      <p:cBhvr>
                                        <p:cTn id="17"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11266"/>
                                        </p:tgtEl>
                                        <p:attrNameLst>
                                          <p:attrName>style.visibility</p:attrName>
                                        </p:attrNameLst>
                                      </p:cBhvr>
                                      <p:to>
                                        <p:strVal val="visible"/>
                                      </p:to>
                                    </p:set>
                                    <p:anim calcmode="lin" valueType="num">
                                      <p:cBhvr>
                                        <p:cTn id="28" dur="1000" fill="hold"/>
                                        <p:tgtEl>
                                          <p:spTgt spid="11266"/>
                                        </p:tgtEl>
                                        <p:attrNameLst>
                                          <p:attrName>ppt_w</p:attrName>
                                        </p:attrNameLst>
                                      </p:cBhvr>
                                      <p:tavLst>
                                        <p:tav tm="0">
                                          <p:val>
                                            <p:fltVal val="0"/>
                                          </p:val>
                                        </p:tav>
                                        <p:tav tm="100000">
                                          <p:val>
                                            <p:strVal val="#ppt_w"/>
                                          </p:val>
                                        </p:tav>
                                      </p:tavLst>
                                    </p:anim>
                                    <p:anim calcmode="lin" valueType="num">
                                      <p:cBhvr>
                                        <p:cTn id="29" dur="1000" fill="hold"/>
                                        <p:tgtEl>
                                          <p:spTgt spid="11266"/>
                                        </p:tgtEl>
                                        <p:attrNameLst>
                                          <p:attrName>ppt_h</p:attrName>
                                        </p:attrNameLst>
                                      </p:cBhvr>
                                      <p:tavLst>
                                        <p:tav tm="0">
                                          <p:val>
                                            <p:fltVal val="0"/>
                                          </p:val>
                                        </p:tav>
                                        <p:tav tm="100000">
                                          <p:val>
                                            <p:strVal val="#ppt_h"/>
                                          </p:val>
                                        </p:tav>
                                      </p:tavLst>
                                    </p:anim>
                                    <p:anim calcmode="lin" valueType="num">
                                      <p:cBhvr>
                                        <p:cTn id="30" dur="1000" fill="hold"/>
                                        <p:tgtEl>
                                          <p:spTgt spid="11266"/>
                                        </p:tgtEl>
                                        <p:attrNameLst>
                                          <p:attrName>style.rotation</p:attrName>
                                        </p:attrNameLst>
                                      </p:cBhvr>
                                      <p:tavLst>
                                        <p:tav tm="0">
                                          <p:val>
                                            <p:fltVal val="90"/>
                                          </p:val>
                                        </p:tav>
                                        <p:tav tm="100000">
                                          <p:val>
                                            <p:fltVal val="0"/>
                                          </p:val>
                                        </p:tav>
                                      </p:tavLst>
                                    </p:anim>
                                    <p:animEffect transition="in" filter="fade">
                                      <p:cBhvr>
                                        <p:cTn id="31" dur="1000"/>
                                        <p:tgtEl>
                                          <p:spTgt spid="11266"/>
                                        </p:tgtEl>
                                      </p:cBhvr>
                                    </p:animEffect>
                                  </p:childTnLst>
                                </p:cTn>
                              </p:par>
                              <p:par>
                                <p:cTn id="32" presetID="23"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1028"/>
                                        </p:tgtEl>
                                        <p:attrNameLst>
                                          <p:attrName>style.visibility</p:attrName>
                                        </p:attrNameLst>
                                      </p:cBhvr>
                                      <p:to>
                                        <p:strVal val="visible"/>
                                      </p:to>
                                    </p:set>
                                    <p:animEffect transition="in" filter="dissolve">
                                      <p:cBhvr>
                                        <p:cTn id="40" dur="500"/>
                                        <p:tgtEl>
                                          <p:spTgt spid="1028"/>
                                        </p:tgtEl>
                                      </p:cBhvr>
                                    </p:animEffect>
                                  </p:childTnLst>
                                </p:cTn>
                              </p:par>
                              <p:par>
                                <p:cTn id="41" presetID="23" presetClass="entr" presetSubtype="16"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nodeType="clickEffect">
                                  <p:stCondLst>
                                    <p:cond delay="0"/>
                                  </p:stCondLst>
                                  <p:childTnLst>
                                    <p:set>
                                      <p:cBhvr>
                                        <p:cTn id="48" dur="1" fill="hold">
                                          <p:stCondLst>
                                            <p:cond delay="0"/>
                                          </p:stCondLst>
                                        </p:cTn>
                                        <p:tgtEl>
                                          <p:spTgt spid="11271"/>
                                        </p:tgtEl>
                                        <p:attrNameLst>
                                          <p:attrName>style.visibility</p:attrName>
                                        </p:attrNameLst>
                                      </p:cBhvr>
                                      <p:to>
                                        <p:strVal val="visible"/>
                                      </p:to>
                                    </p:set>
                                    <p:animEffect transition="in" filter="strips(downLeft)">
                                      <p:cBhvr>
                                        <p:cTn id="49" dur="500"/>
                                        <p:tgtEl>
                                          <p:spTgt spid="11271"/>
                                        </p:tgtEl>
                                      </p:cBhvr>
                                    </p:animEffect>
                                  </p:childTnLst>
                                </p:cTn>
                              </p:par>
                              <p:par>
                                <p:cTn id="50" presetID="23" presetClass="entr" presetSubtype="16"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52" presetClass="entr" presetSubtype="0" fill="hold" nodeType="clickEffect">
                                  <p:stCondLst>
                                    <p:cond delay="0"/>
                                  </p:stCondLst>
                                  <p:childTnLst>
                                    <p:set>
                                      <p:cBhvr>
                                        <p:cTn id="57" dur="1" fill="hold">
                                          <p:stCondLst>
                                            <p:cond delay="0"/>
                                          </p:stCondLst>
                                        </p:cTn>
                                        <p:tgtEl>
                                          <p:spTgt spid="11269"/>
                                        </p:tgtEl>
                                        <p:attrNameLst>
                                          <p:attrName>style.visibility</p:attrName>
                                        </p:attrNameLst>
                                      </p:cBhvr>
                                      <p:to>
                                        <p:strVal val="visible"/>
                                      </p:to>
                                    </p:set>
                                    <p:animScale>
                                      <p:cBhvr>
                                        <p:cTn id="58" dur="1000" decel="50000" fill="hold">
                                          <p:stCondLst>
                                            <p:cond delay="0"/>
                                          </p:stCondLst>
                                        </p:cTn>
                                        <p:tgtEl>
                                          <p:spTgt spid="1126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1000" decel="50000" fill="hold">
                                          <p:stCondLst>
                                            <p:cond delay="0"/>
                                          </p:stCondLst>
                                        </p:cTn>
                                        <p:tgtEl>
                                          <p:spTgt spid="11269"/>
                                        </p:tgtEl>
                                        <p:attrNameLst>
                                          <p:attrName>ppt_x</p:attrName>
                                          <p:attrName>ppt_y</p:attrName>
                                        </p:attrNameLst>
                                      </p:cBhvr>
                                    </p:animMotion>
                                    <p:animEffect transition="in" filter="fade">
                                      <p:cBhvr>
                                        <p:cTn id="60" dur="1000"/>
                                        <p:tgtEl>
                                          <p:spTgt spid="11269"/>
                                        </p:tgtEl>
                                      </p:cBhvr>
                                    </p:animEffect>
                                  </p:childTnLst>
                                </p:cTn>
                              </p:par>
                              <p:par>
                                <p:cTn id="61" presetID="23" presetClass="entr" presetSubtype="16"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500" fill="hold"/>
                                        <p:tgtEl>
                                          <p:spTgt spid="15"/>
                                        </p:tgtEl>
                                        <p:attrNameLst>
                                          <p:attrName>ppt_w</p:attrName>
                                        </p:attrNameLst>
                                      </p:cBhvr>
                                      <p:tavLst>
                                        <p:tav tm="0">
                                          <p:val>
                                            <p:fltVal val="0"/>
                                          </p:val>
                                        </p:tav>
                                        <p:tav tm="100000">
                                          <p:val>
                                            <p:strVal val="#ppt_w"/>
                                          </p:val>
                                        </p:tav>
                                      </p:tavLst>
                                    </p:anim>
                                    <p:anim calcmode="lin" valueType="num">
                                      <p:cBhvr>
                                        <p:cTn id="6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17" presetClass="entr" presetSubtype="10" fill="hold" nodeType="clickEffect">
                                  <p:stCondLst>
                                    <p:cond delay="0"/>
                                  </p:stCondLst>
                                  <p:childTnLst>
                                    <p:set>
                                      <p:cBhvr>
                                        <p:cTn id="68" dur="1" fill="hold">
                                          <p:stCondLst>
                                            <p:cond delay="0"/>
                                          </p:stCondLst>
                                        </p:cTn>
                                        <p:tgtEl>
                                          <p:spTgt spid="11267"/>
                                        </p:tgtEl>
                                        <p:attrNameLst>
                                          <p:attrName>style.visibility</p:attrName>
                                        </p:attrNameLst>
                                      </p:cBhvr>
                                      <p:to>
                                        <p:strVal val="visible"/>
                                      </p:to>
                                    </p:set>
                                    <p:anim calcmode="lin" valueType="num">
                                      <p:cBhvr>
                                        <p:cTn id="69" dur="500" fill="hold"/>
                                        <p:tgtEl>
                                          <p:spTgt spid="11267"/>
                                        </p:tgtEl>
                                        <p:attrNameLst>
                                          <p:attrName>ppt_w</p:attrName>
                                        </p:attrNameLst>
                                      </p:cBhvr>
                                      <p:tavLst>
                                        <p:tav tm="0">
                                          <p:val>
                                            <p:fltVal val="0"/>
                                          </p:val>
                                        </p:tav>
                                        <p:tav tm="100000">
                                          <p:val>
                                            <p:strVal val="#ppt_w"/>
                                          </p:val>
                                        </p:tav>
                                      </p:tavLst>
                                    </p:anim>
                                    <p:anim calcmode="lin" valueType="num">
                                      <p:cBhvr>
                                        <p:cTn id="70" dur="500" fill="hold"/>
                                        <p:tgtEl>
                                          <p:spTgt spid="11267"/>
                                        </p:tgtEl>
                                        <p:attrNameLst>
                                          <p:attrName>ppt_h</p:attrName>
                                        </p:attrNameLst>
                                      </p:cBhvr>
                                      <p:tavLst>
                                        <p:tav tm="0">
                                          <p:val>
                                            <p:strVal val="#ppt_h"/>
                                          </p:val>
                                        </p:tav>
                                        <p:tav tm="100000">
                                          <p:val>
                                            <p:strVal val="#ppt_h"/>
                                          </p:val>
                                        </p:tav>
                                      </p:tavLst>
                                    </p:anim>
                                  </p:childTnLst>
                                </p:cTn>
                              </p:par>
                              <p:par>
                                <p:cTn id="71" presetID="23" presetClass="entr" presetSubtype="16"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p:cTn id="73" dur="500" fill="hold"/>
                                        <p:tgtEl>
                                          <p:spTgt spid="14"/>
                                        </p:tgtEl>
                                        <p:attrNameLst>
                                          <p:attrName>ppt_w</p:attrName>
                                        </p:attrNameLst>
                                      </p:cBhvr>
                                      <p:tavLst>
                                        <p:tav tm="0">
                                          <p:val>
                                            <p:fltVal val="0"/>
                                          </p:val>
                                        </p:tav>
                                        <p:tav tm="100000">
                                          <p:val>
                                            <p:strVal val="#ppt_w"/>
                                          </p:val>
                                        </p:tav>
                                      </p:tavLst>
                                    </p:anim>
                                    <p:anim calcmode="lin" valueType="num">
                                      <p:cBhvr>
                                        <p:cTn id="7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75" fill="hold">
                      <p:stCondLst>
                        <p:cond delay="indefinite"/>
                      </p:stCondLst>
                      <p:childTnLst>
                        <p:par>
                          <p:cTn id="76" fill="hold">
                            <p:stCondLst>
                              <p:cond delay="0"/>
                            </p:stCondLst>
                            <p:childTnLst>
                              <p:par>
                                <p:cTn id="77" presetID="23" presetClass="entr" presetSubtype="16" fill="hold" nodeType="clickEffect">
                                  <p:stCondLst>
                                    <p:cond delay="0"/>
                                  </p:stCondLst>
                                  <p:childTnLst>
                                    <p:set>
                                      <p:cBhvr>
                                        <p:cTn id="78" dur="1" fill="hold">
                                          <p:stCondLst>
                                            <p:cond delay="0"/>
                                          </p:stCondLst>
                                        </p:cTn>
                                        <p:tgtEl>
                                          <p:spTgt spid="11270"/>
                                        </p:tgtEl>
                                        <p:attrNameLst>
                                          <p:attrName>style.visibility</p:attrName>
                                        </p:attrNameLst>
                                      </p:cBhvr>
                                      <p:to>
                                        <p:strVal val="visible"/>
                                      </p:to>
                                    </p:set>
                                    <p:anim calcmode="lin" valueType="num">
                                      <p:cBhvr>
                                        <p:cTn id="79" dur="500" fill="hold"/>
                                        <p:tgtEl>
                                          <p:spTgt spid="11270"/>
                                        </p:tgtEl>
                                        <p:attrNameLst>
                                          <p:attrName>ppt_w</p:attrName>
                                        </p:attrNameLst>
                                      </p:cBhvr>
                                      <p:tavLst>
                                        <p:tav tm="0">
                                          <p:val>
                                            <p:fltVal val="0"/>
                                          </p:val>
                                        </p:tav>
                                        <p:tav tm="100000">
                                          <p:val>
                                            <p:strVal val="#ppt_w"/>
                                          </p:val>
                                        </p:tav>
                                      </p:tavLst>
                                    </p:anim>
                                    <p:anim calcmode="lin" valueType="num">
                                      <p:cBhvr>
                                        <p:cTn id="80" dur="500" fill="hold"/>
                                        <p:tgtEl>
                                          <p:spTgt spid="11270"/>
                                        </p:tgtEl>
                                        <p:attrNameLst>
                                          <p:attrName>ppt_h</p:attrName>
                                        </p:attrNameLst>
                                      </p:cBhvr>
                                      <p:tavLst>
                                        <p:tav tm="0">
                                          <p:val>
                                            <p:fltVal val="0"/>
                                          </p:val>
                                        </p:tav>
                                        <p:tav tm="100000">
                                          <p:val>
                                            <p:strVal val="#ppt_h"/>
                                          </p:val>
                                        </p:tav>
                                      </p:tavLst>
                                    </p:anim>
                                  </p:childTnLst>
                                </p:cTn>
                              </p:par>
                              <p:par>
                                <p:cTn id="81" presetID="23" presetClass="entr" presetSubtype="16"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ppt_w</p:attrName>
                                        </p:attrNameLst>
                                      </p:cBhvr>
                                      <p:tavLst>
                                        <p:tav tm="0">
                                          <p:val>
                                            <p:fltVal val="0"/>
                                          </p:val>
                                        </p:tav>
                                        <p:tav tm="100000">
                                          <p:val>
                                            <p:strVal val="#ppt_w"/>
                                          </p:val>
                                        </p:tav>
                                      </p:tavLst>
                                    </p:anim>
                                    <p:anim calcmode="lin" valueType="num">
                                      <p:cBhvr>
                                        <p:cTn id="84"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11272"/>
                                        </p:tgtEl>
                                        <p:attrNameLst>
                                          <p:attrName>style.visibility</p:attrName>
                                        </p:attrNameLst>
                                      </p:cBhvr>
                                      <p:to>
                                        <p:strVal val="visible"/>
                                      </p:to>
                                    </p:set>
                                    <p:animEffect transition="in" filter="barn(inVertical)">
                                      <p:cBhvr>
                                        <p:cTn id="89" dur="500"/>
                                        <p:tgtEl>
                                          <p:spTgt spid="11272"/>
                                        </p:tgtEl>
                                      </p:cBhvr>
                                    </p:animEffect>
                                  </p:childTnLst>
                                </p:cTn>
                              </p:par>
                              <p:par>
                                <p:cTn id="90" presetID="23" presetClass="entr" presetSubtype="16" fill="hold" grpId="0" nodeType="withEffect">
                                  <p:stCondLst>
                                    <p:cond delay="0"/>
                                  </p:stCondLst>
                                  <p:childTnLst>
                                    <p:set>
                                      <p:cBhvr>
                                        <p:cTn id="91" dur="1" fill="hold">
                                          <p:stCondLst>
                                            <p:cond delay="0"/>
                                          </p:stCondLst>
                                        </p:cTn>
                                        <p:tgtEl>
                                          <p:spTgt spid="12"/>
                                        </p:tgtEl>
                                        <p:attrNameLst>
                                          <p:attrName>style.visibility</p:attrName>
                                        </p:attrNameLst>
                                      </p:cBhvr>
                                      <p:to>
                                        <p:strVal val="visible"/>
                                      </p:to>
                                    </p:set>
                                    <p:anim calcmode="lin" valueType="num">
                                      <p:cBhvr>
                                        <p:cTn id="92" dur="500" fill="hold"/>
                                        <p:tgtEl>
                                          <p:spTgt spid="12"/>
                                        </p:tgtEl>
                                        <p:attrNameLst>
                                          <p:attrName>ppt_w</p:attrName>
                                        </p:attrNameLst>
                                      </p:cBhvr>
                                      <p:tavLst>
                                        <p:tav tm="0">
                                          <p:val>
                                            <p:fltVal val="0"/>
                                          </p:val>
                                        </p:tav>
                                        <p:tav tm="100000">
                                          <p:val>
                                            <p:strVal val="#ppt_w"/>
                                          </p:val>
                                        </p:tav>
                                      </p:tavLst>
                                    </p:anim>
                                    <p:anim calcmode="lin" valueType="num">
                                      <p:cBhvr>
                                        <p:cTn id="93"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P spid="16" grpId="0"/>
      <p:bldP spid="17" grpId="0"/>
      <p:bldP spid="22"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C6C1961E-7D3F-43CD-AC80-B20B3F815F9C}"/>
              </a:ext>
            </a:extLst>
          </p:cNvPr>
          <p:cNvSpPr/>
          <p:nvPr/>
        </p:nvSpPr>
        <p:spPr>
          <a:xfrm>
            <a:off x="47328" y="44624"/>
            <a:ext cx="12097343" cy="6737936"/>
          </a:xfrm>
          <a:prstGeom prst="rect">
            <a:avLst/>
          </a:prstGeom>
          <a:solidFill>
            <a:srgbClr val="5D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endParaRPr>
          </a:p>
        </p:txBody>
      </p:sp>
      <p:sp>
        <p:nvSpPr>
          <p:cNvPr id="4" name="Rectangle 3">
            <a:extLst>
              <a:ext uri="{FF2B5EF4-FFF2-40B4-BE49-F238E27FC236}">
                <a16:creationId xmlns="" xmlns:a16="http://schemas.microsoft.com/office/drawing/2014/main" id="{CD9512F4-FFE9-4CED-9861-41BD35EA0A4A}"/>
              </a:ext>
            </a:extLst>
          </p:cNvPr>
          <p:cNvSpPr/>
          <p:nvPr/>
        </p:nvSpPr>
        <p:spPr>
          <a:xfrm>
            <a:off x="7141" y="0"/>
            <a:ext cx="9113194" cy="544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 xmlns:a16="http://schemas.microsoft.com/office/drawing/2014/main" id="{BB30E540-03BE-4CFD-B21A-F59DA87AFCDF}"/>
              </a:ext>
            </a:extLst>
          </p:cNvPr>
          <p:cNvSpPr txBox="1"/>
          <p:nvPr/>
        </p:nvSpPr>
        <p:spPr>
          <a:xfrm>
            <a:off x="9120335" y="2228671"/>
            <a:ext cx="3024335" cy="1200329"/>
          </a:xfrm>
          <a:prstGeom prst="rect">
            <a:avLst/>
          </a:prstGeom>
          <a:noFill/>
        </p:spPr>
        <p:txBody>
          <a:bodyPr wrap="square" rtlCol="0">
            <a:spAutoFit/>
          </a:bodyPr>
          <a:lstStyle/>
          <a:p>
            <a:pPr algn="ctr"/>
            <a:r>
              <a:rPr lang="fr-FR" sz="3600" b="1" dirty="0">
                <a:solidFill>
                  <a:schemeClr val="bg1"/>
                </a:solidFill>
              </a:rPr>
              <a:t>… et notre patrimoine !</a:t>
            </a:r>
          </a:p>
        </p:txBody>
      </p:sp>
      <p:sp>
        <p:nvSpPr>
          <p:cNvPr id="6" name="ZoneTexte 5">
            <a:extLst>
              <a:ext uri="{FF2B5EF4-FFF2-40B4-BE49-F238E27FC236}">
                <a16:creationId xmlns="" xmlns:a16="http://schemas.microsoft.com/office/drawing/2014/main" id="{0534A7B2-54EE-4A18-B180-480011ED6FF8}"/>
              </a:ext>
            </a:extLst>
          </p:cNvPr>
          <p:cNvSpPr txBox="1"/>
          <p:nvPr/>
        </p:nvSpPr>
        <p:spPr>
          <a:xfrm>
            <a:off x="1006033" y="5589347"/>
            <a:ext cx="10179935" cy="1077218"/>
          </a:xfrm>
          <a:prstGeom prst="rect">
            <a:avLst/>
          </a:prstGeom>
          <a:noFill/>
        </p:spPr>
        <p:txBody>
          <a:bodyPr wrap="square" rtlCol="0">
            <a:spAutoFit/>
          </a:bodyPr>
          <a:lstStyle/>
          <a:p>
            <a:pPr algn="ctr"/>
            <a:r>
              <a:rPr lang="fr-FR" sz="3200" b="1" dirty="0">
                <a:solidFill>
                  <a:schemeClr val="bg1"/>
                </a:solidFill>
              </a:rPr>
              <a:t>A </a:t>
            </a:r>
            <a:r>
              <a:rPr lang="fr-FR" sz="3200" b="1" dirty="0" err="1">
                <a:solidFill>
                  <a:schemeClr val="bg1"/>
                </a:solidFill>
              </a:rPr>
              <a:t>Chjesa</a:t>
            </a:r>
            <a:r>
              <a:rPr lang="fr-FR" sz="3200" b="1" dirty="0">
                <a:solidFill>
                  <a:schemeClr val="bg1"/>
                </a:solidFill>
              </a:rPr>
              <a:t> di Scala Santa nichée dans son écrin de verdure sur les hauteurs de Bastia.</a:t>
            </a:r>
          </a:p>
        </p:txBody>
      </p:sp>
      <p:pic>
        <p:nvPicPr>
          <p:cNvPr id="5122" name="Picture 2" descr="C:\Users\cathy\OneDrive\Bureau\Mur végétal\Sortie\20220308_160228.jpg"/>
          <p:cNvPicPr>
            <a:picLocks noChangeAspect="1" noChangeArrowheads="1"/>
          </p:cNvPicPr>
          <p:nvPr/>
        </p:nvPicPr>
        <p:blipFill>
          <a:blip r:embed="rId2" cstate="print"/>
          <a:srcRect/>
          <a:stretch>
            <a:fillRect/>
          </a:stretch>
        </p:blipFill>
        <p:spPr bwMode="auto">
          <a:xfrm rot="4735587">
            <a:off x="-160930" y="1197532"/>
            <a:ext cx="4476781" cy="3357586"/>
          </a:xfrm>
          <a:prstGeom prst="rect">
            <a:avLst/>
          </a:prstGeom>
          <a:noFill/>
        </p:spPr>
      </p:pic>
      <p:pic>
        <p:nvPicPr>
          <p:cNvPr id="4098" name="Picture 2" descr="C:\Users\cathy\OneDrive\Bureau\1648578859301.jpg"/>
          <p:cNvPicPr>
            <a:picLocks noChangeAspect="1" noChangeArrowheads="1"/>
          </p:cNvPicPr>
          <p:nvPr/>
        </p:nvPicPr>
        <p:blipFill>
          <a:blip r:embed="rId3"/>
          <a:srcRect l="32813" t="10417" r="8593" b="8333"/>
          <a:stretch>
            <a:fillRect/>
          </a:stretch>
        </p:blipFill>
        <p:spPr bwMode="auto">
          <a:xfrm>
            <a:off x="3952860" y="142852"/>
            <a:ext cx="5143536" cy="5357850"/>
          </a:xfrm>
          <a:prstGeom prst="rect">
            <a:avLst/>
          </a:prstGeom>
          <a:noFill/>
        </p:spPr>
      </p:pic>
    </p:spTree>
    <p:extLst>
      <p:ext uri="{BB962C8B-B14F-4D97-AF65-F5344CB8AC3E}">
        <p14:creationId xmlns="" xmlns:p14="http://schemas.microsoft.com/office/powerpoint/2010/main" val="331569638"/>
      </p:ext>
    </p:extLst>
  </p:cSld>
  <p:clrMapOvr>
    <a:masterClrMapping/>
  </p:clrMapOvr>
  <p:transition advClick="0" advTm="11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800" decel="100000"/>
                                        <p:tgtEl>
                                          <p:spTgt spid="4098"/>
                                        </p:tgtEl>
                                      </p:cBhvr>
                                    </p:animEffect>
                                    <p:anim calcmode="lin" valueType="num">
                                      <p:cBhvr>
                                        <p:cTn id="16" dur="800" decel="100000" fill="hold"/>
                                        <p:tgtEl>
                                          <p:spTgt spid="4098"/>
                                        </p:tgtEl>
                                        <p:attrNameLst>
                                          <p:attrName>style.rotation</p:attrName>
                                        </p:attrNameLst>
                                      </p:cBhvr>
                                      <p:tavLst>
                                        <p:tav tm="0">
                                          <p:val>
                                            <p:fltVal val="-90"/>
                                          </p:val>
                                        </p:tav>
                                        <p:tav tm="100000">
                                          <p:val>
                                            <p:fltVal val="0"/>
                                          </p:val>
                                        </p:tav>
                                      </p:tavLst>
                                    </p:anim>
                                    <p:anim calcmode="lin" valueType="num">
                                      <p:cBhvr>
                                        <p:cTn id="17" dur="800" decel="100000" fill="hold"/>
                                        <p:tgtEl>
                                          <p:spTgt spid="4098"/>
                                        </p:tgtEl>
                                        <p:attrNameLst>
                                          <p:attrName>ppt_x</p:attrName>
                                        </p:attrNameLst>
                                      </p:cBhvr>
                                      <p:tavLst>
                                        <p:tav tm="0">
                                          <p:val>
                                            <p:strVal val="#ppt_x+0.4"/>
                                          </p:val>
                                        </p:tav>
                                        <p:tav tm="100000">
                                          <p:val>
                                            <p:strVal val="#ppt_x-0.05"/>
                                          </p:val>
                                        </p:tav>
                                      </p:tavLst>
                                    </p:anim>
                                    <p:anim calcmode="lin" valueType="num">
                                      <p:cBhvr>
                                        <p:cTn id="18" dur="800" decel="100000" fill="hold"/>
                                        <p:tgtEl>
                                          <p:spTgt spid="4098"/>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098"/>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098"/>
                                        </p:tgtEl>
                                        <p:attrNameLst>
                                          <p:attrName>ppt_y</p:attrName>
                                        </p:attrNameLst>
                                      </p:cBhvr>
                                      <p:tavLst>
                                        <p:tav tm="0">
                                          <p:val>
                                            <p:strVal val="#ppt_y+0.1"/>
                                          </p:val>
                                        </p:tav>
                                        <p:tav tm="100000">
                                          <p:val>
                                            <p:strVal val="#ppt_y"/>
                                          </p:val>
                                        </p:tav>
                                      </p:tavLst>
                                    </p:anim>
                                  </p:childTnLst>
                                </p:cTn>
                              </p:par>
                              <p:par>
                                <p:cTn id="21" presetID="47" presetClass="entr" presetSubtype="0" fill="hold" nodeType="withEffect">
                                  <p:stCondLst>
                                    <p:cond delay="1500"/>
                                  </p:stCondLst>
                                  <p:childTnLst>
                                    <p:set>
                                      <p:cBhvr>
                                        <p:cTn id="22" dur="1" fill="hold">
                                          <p:stCondLst>
                                            <p:cond delay="0"/>
                                          </p:stCondLst>
                                        </p:cTn>
                                        <p:tgtEl>
                                          <p:spTgt spid="5122"/>
                                        </p:tgtEl>
                                        <p:attrNameLst>
                                          <p:attrName>style.visibility</p:attrName>
                                        </p:attrNameLst>
                                      </p:cBhvr>
                                      <p:to>
                                        <p:strVal val="visible"/>
                                      </p:to>
                                    </p:set>
                                    <p:animEffect transition="in" filter="fade">
                                      <p:cBhvr>
                                        <p:cTn id="23" dur="1000"/>
                                        <p:tgtEl>
                                          <p:spTgt spid="5122"/>
                                        </p:tgtEl>
                                      </p:cBhvr>
                                    </p:animEffect>
                                    <p:anim calcmode="lin" valueType="num">
                                      <p:cBhvr>
                                        <p:cTn id="24" dur="1000" fill="hold"/>
                                        <p:tgtEl>
                                          <p:spTgt spid="5122"/>
                                        </p:tgtEl>
                                        <p:attrNameLst>
                                          <p:attrName>ppt_x</p:attrName>
                                        </p:attrNameLst>
                                      </p:cBhvr>
                                      <p:tavLst>
                                        <p:tav tm="0">
                                          <p:val>
                                            <p:strVal val="#ppt_x"/>
                                          </p:val>
                                        </p:tav>
                                        <p:tav tm="100000">
                                          <p:val>
                                            <p:strVal val="#ppt_x"/>
                                          </p:val>
                                        </p:tav>
                                      </p:tavLst>
                                    </p:anim>
                                    <p:anim calcmode="lin" valueType="num">
                                      <p:cBhvr>
                                        <p:cTn id="25"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80">
                                          <p:stCondLst>
                                            <p:cond delay="0"/>
                                          </p:stCondLst>
                                        </p:cTn>
                                        <p:tgtEl>
                                          <p:spTgt spid="6"/>
                                        </p:tgtEl>
                                      </p:cBhvr>
                                    </p:animEffect>
                                    <p:anim calcmode="lin" valueType="num">
                                      <p:cBhvr>
                                        <p:cTn id="3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6" dur="26">
                                          <p:stCondLst>
                                            <p:cond delay="650"/>
                                          </p:stCondLst>
                                        </p:cTn>
                                        <p:tgtEl>
                                          <p:spTgt spid="6"/>
                                        </p:tgtEl>
                                      </p:cBhvr>
                                      <p:to x="100000" y="60000"/>
                                    </p:animScale>
                                    <p:animScale>
                                      <p:cBhvr>
                                        <p:cTn id="37" dur="166" decel="50000">
                                          <p:stCondLst>
                                            <p:cond delay="676"/>
                                          </p:stCondLst>
                                        </p:cTn>
                                        <p:tgtEl>
                                          <p:spTgt spid="6"/>
                                        </p:tgtEl>
                                      </p:cBhvr>
                                      <p:to x="100000" y="100000"/>
                                    </p:animScale>
                                    <p:animScale>
                                      <p:cBhvr>
                                        <p:cTn id="38" dur="26">
                                          <p:stCondLst>
                                            <p:cond delay="1312"/>
                                          </p:stCondLst>
                                        </p:cTn>
                                        <p:tgtEl>
                                          <p:spTgt spid="6"/>
                                        </p:tgtEl>
                                      </p:cBhvr>
                                      <p:to x="100000" y="80000"/>
                                    </p:animScale>
                                    <p:animScale>
                                      <p:cBhvr>
                                        <p:cTn id="39" dur="166" decel="50000">
                                          <p:stCondLst>
                                            <p:cond delay="1338"/>
                                          </p:stCondLst>
                                        </p:cTn>
                                        <p:tgtEl>
                                          <p:spTgt spid="6"/>
                                        </p:tgtEl>
                                      </p:cBhvr>
                                      <p:to x="100000" y="100000"/>
                                    </p:animScale>
                                    <p:animScale>
                                      <p:cBhvr>
                                        <p:cTn id="40" dur="26">
                                          <p:stCondLst>
                                            <p:cond delay="1642"/>
                                          </p:stCondLst>
                                        </p:cTn>
                                        <p:tgtEl>
                                          <p:spTgt spid="6"/>
                                        </p:tgtEl>
                                      </p:cBhvr>
                                      <p:to x="100000" y="90000"/>
                                    </p:animScale>
                                    <p:animScale>
                                      <p:cBhvr>
                                        <p:cTn id="41" dur="166" decel="50000">
                                          <p:stCondLst>
                                            <p:cond delay="1668"/>
                                          </p:stCondLst>
                                        </p:cTn>
                                        <p:tgtEl>
                                          <p:spTgt spid="6"/>
                                        </p:tgtEl>
                                      </p:cBhvr>
                                      <p:to x="100000" y="100000"/>
                                    </p:animScale>
                                    <p:animScale>
                                      <p:cBhvr>
                                        <p:cTn id="42" dur="26">
                                          <p:stCondLst>
                                            <p:cond delay="1808"/>
                                          </p:stCondLst>
                                        </p:cTn>
                                        <p:tgtEl>
                                          <p:spTgt spid="6"/>
                                        </p:tgtEl>
                                      </p:cBhvr>
                                      <p:to x="100000" y="95000"/>
                                    </p:animScale>
                                    <p:animScale>
                                      <p:cBhvr>
                                        <p:cTn id="43" dur="166" decel="50000">
                                          <p:stCondLst>
                                            <p:cond delay="1834"/>
                                          </p:stCondLst>
                                        </p:cTn>
                                        <p:tgtEl>
                                          <p:spTgt spid="6"/>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1999"/>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1D970C8F-B08C-48A5-9DD8-D6A6206A3E50}"/>
              </a:ext>
            </a:extLst>
          </p:cNvPr>
          <p:cNvSpPr/>
          <p:nvPr/>
        </p:nvSpPr>
        <p:spPr>
          <a:xfrm>
            <a:off x="47328" y="44624"/>
            <a:ext cx="12097343" cy="6737936"/>
          </a:xfrm>
          <a:prstGeom prst="rect">
            <a:avLst/>
          </a:prstGeom>
          <a:solidFill>
            <a:srgbClr val="5D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endParaRPr>
          </a:p>
        </p:txBody>
      </p:sp>
      <p:sp>
        <p:nvSpPr>
          <p:cNvPr id="2" name="Titre 1"/>
          <p:cNvSpPr>
            <a:spLocks noGrp="1"/>
          </p:cNvSpPr>
          <p:nvPr>
            <p:ph type="title"/>
          </p:nvPr>
        </p:nvSpPr>
        <p:spPr>
          <a:xfrm>
            <a:off x="3483835" y="378951"/>
            <a:ext cx="3343261" cy="1143000"/>
          </a:xfrm>
        </p:spPr>
        <p:txBody>
          <a:bodyPr/>
          <a:lstStyle/>
          <a:p>
            <a:r>
              <a:rPr lang="fr-FR" dirty="0">
                <a:solidFill>
                  <a:schemeClr val="bg1"/>
                </a:solidFill>
              </a:rPr>
              <a:t>On prélève !</a:t>
            </a:r>
          </a:p>
        </p:txBody>
      </p:sp>
      <p:pic>
        <p:nvPicPr>
          <p:cNvPr id="6146" name="Picture 2"/>
          <p:cNvPicPr>
            <a:picLocks noChangeAspect="1" noChangeArrowheads="1"/>
          </p:cNvPicPr>
          <p:nvPr/>
        </p:nvPicPr>
        <p:blipFill rotWithShape="1">
          <a:blip r:embed="rId2" cstate="print"/>
          <a:srcRect t="21533"/>
          <a:stretch/>
        </p:blipFill>
        <p:spPr bwMode="auto">
          <a:xfrm rot="21140372">
            <a:off x="325126" y="494152"/>
            <a:ext cx="3168881" cy="4641191"/>
          </a:xfrm>
          <a:prstGeom prst="rect">
            <a:avLst/>
          </a:prstGeom>
          <a:noFill/>
          <a:ln w="9525">
            <a:noFill/>
            <a:miter lim="800000"/>
            <a:headEnd/>
            <a:tailEnd/>
          </a:ln>
          <a:effectLst/>
        </p:spPr>
      </p:pic>
      <p:pic>
        <p:nvPicPr>
          <p:cNvPr id="1028" name="Picture 4" descr="C:\Users\cathy\OneDrive\Bureau\1648578859278.jpg"/>
          <p:cNvPicPr>
            <a:picLocks noChangeAspect="1" noChangeArrowheads="1"/>
          </p:cNvPicPr>
          <p:nvPr/>
        </p:nvPicPr>
        <p:blipFill>
          <a:blip r:embed="rId3" cstate="print"/>
          <a:srcRect l="4935" t="19830" r="16098" b="11427"/>
          <a:stretch>
            <a:fillRect/>
          </a:stretch>
        </p:blipFill>
        <p:spPr bwMode="auto">
          <a:xfrm rot="303521">
            <a:off x="3611578" y="2552822"/>
            <a:ext cx="2428892" cy="3946950"/>
          </a:xfrm>
          <a:prstGeom prst="rect">
            <a:avLst/>
          </a:prstGeom>
          <a:noFill/>
        </p:spPr>
      </p:pic>
      <p:pic>
        <p:nvPicPr>
          <p:cNvPr id="14" name="Picture 5"/>
          <p:cNvPicPr>
            <a:picLocks noChangeAspect="1" noChangeArrowheads="1"/>
          </p:cNvPicPr>
          <p:nvPr/>
        </p:nvPicPr>
        <p:blipFill rotWithShape="1">
          <a:blip r:embed="rId4" cstate="print"/>
          <a:srcRect t="15161" r="4498" b="13482"/>
          <a:stretch/>
        </p:blipFill>
        <p:spPr bwMode="auto">
          <a:xfrm rot="505004">
            <a:off x="6179276" y="1916642"/>
            <a:ext cx="3078065" cy="4292704"/>
          </a:xfrm>
          <a:prstGeom prst="rect">
            <a:avLst/>
          </a:prstGeom>
          <a:noFill/>
          <a:ln w="9525">
            <a:noFill/>
            <a:miter lim="800000"/>
            <a:headEnd/>
            <a:tailEnd/>
          </a:ln>
          <a:effectLst/>
        </p:spPr>
      </p:pic>
      <p:pic>
        <p:nvPicPr>
          <p:cNvPr id="15" name="Picture 2" descr="C:\Users\cathy\OneDrive\Bureau\Mur végétal\Photos plantes Sortie\cdv_photo_1647110011.jpg"/>
          <p:cNvPicPr>
            <a:picLocks noChangeAspect="1" noChangeArrowheads="1"/>
          </p:cNvPicPr>
          <p:nvPr/>
        </p:nvPicPr>
        <p:blipFill>
          <a:blip r:embed="rId5" cstate="print"/>
          <a:srcRect l="3642" t="11644" r="1725" b="2489"/>
          <a:stretch>
            <a:fillRect/>
          </a:stretch>
        </p:blipFill>
        <p:spPr bwMode="auto">
          <a:xfrm rot="21313348">
            <a:off x="9350307" y="751271"/>
            <a:ext cx="2789558" cy="4498126"/>
          </a:xfrm>
          <a:prstGeom prst="rect">
            <a:avLst/>
          </a:prstGeom>
          <a:noFill/>
        </p:spPr>
      </p:pic>
      <p:sp>
        <p:nvSpPr>
          <p:cNvPr id="10" name="ZoneTexte 9"/>
          <p:cNvSpPr txBox="1"/>
          <p:nvPr/>
        </p:nvSpPr>
        <p:spPr>
          <a:xfrm rot="21364441">
            <a:off x="9388418" y="4810106"/>
            <a:ext cx="2794217" cy="369332"/>
          </a:xfrm>
          <a:prstGeom prst="rect">
            <a:avLst/>
          </a:prstGeom>
          <a:noFill/>
        </p:spPr>
        <p:txBody>
          <a:bodyPr wrap="square" rtlCol="0">
            <a:spAutoFit/>
          </a:bodyPr>
          <a:lstStyle/>
          <a:p>
            <a:pPr algn="ctr"/>
            <a:r>
              <a:rPr lang="fr-FR" b="1" dirty="0" smtClean="0">
                <a:solidFill>
                  <a:schemeClr val="bg1"/>
                </a:solidFill>
              </a:rPr>
              <a:t>A </a:t>
            </a:r>
            <a:r>
              <a:rPr lang="fr-FR" b="1" dirty="0" err="1" smtClean="0">
                <a:solidFill>
                  <a:schemeClr val="bg1"/>
                </a:solidFill>
              </a:rPr>
              <a:t>sambula</a:t>
            </a:r>
            <a:endParaRPr lang="fr-FR" b="1" dirty="0">
              <a:solidFill>
                <a:schemeClr val="bg1"/>
              </a:solidFill>
            </a:endParaRPr>
          </a:p>
        </p:txBody>
      </p:sp>
      <p:sp>
        <p:nvSpPr>
          <p:cNvPr id="11" name="ZoneTexte 10"/>
          <p:cNvSpPr txBox="1"/>
          <p:nvPr/>
        </p:nvSpPr>
        <p:spPr>
          <a:xfrm rot="466803">
            <a:off x="6464625" y="2126573"/>
            <a:ext cx="2947032" cy="369332"/>
          </a:xfrm>
          <a:prstGeom prst="rect">
            <a:avLst/>
          </a:prstGeom>
          <a:noFill/>
        </p:spPr>
        <p:txBody>
          <a:bodyPr wrap="square" rtlCol="0">
            <a:spAutoFit/>
          </a:bodyPr>
          <a:lstStyle/>
          <a:p>
            <a:pPr algn="ctr"/>
            <a:r>
              <a:rPr lang="fr-FR" b="1" dirty="0" smtClean="0">
                <a:solidFill>
                  <a:schemeClr val="bg1"/>
                </a:solidFill>
              </a:rPr>
              <a:t>A </a:t>
            </a:r>
            <a:r>
              <a:rPr lang="fr-FR" b="1" dirty="0" err="1" smtClean="0">
                <a:solidFill>
                  <a:schemeClr val="bg1"/>
                </a:solidFill>
              </a:rPr>
              <a:t>pastinaccia</a:t>
            </a:r>
            <a:endParaRPr lang="fr-FR" b="1" dirty="0">
              <a:solidFill>
                <a:schemeClr val="bg1"/>
              </a:solidFill>
            </a:endParaRPr>
          </a:p>
        </p:txBody>
      </p:sp>
      <p:sp>
        <p:nvSpPr>
          <p:cNvPr id="12" name="ZoneTexte 11"/>
          <p:cNvSpPr txBox="1"/>
          <p:nvPr/>
        </p:nvSpPr>
        <p:spPr>
          <a:xfrm rot="252509">
            <a:off x="3749594" y="6068424"/>
            <a:ext cx="1857388" cy="369332"/>
          </a:xfrm>
          <a:prstGeom prst="rect">
            <a:avLst/>
          </a:prstGeom>
          <a:noFill/>
        </p:spPr>
        <p:txBody>
          <a:bodyPr wrap="square" rtlCol="0">
            <a:spAutoFit/>
          </a:bodyPr>
          <a:lstStyle/>
          <a:p>
            <a:pPr algn="ctr"/>
            <a:r>
              <a:rPr lang="fr-FR" b="1" dirty="0" smtClean="0">
                <a:solidFill>
                  <a:schemeClr val="bg1"/>
                </a:solidFill>
              </a:rPr>
              <a:t>L’</a:t>
            </a:r>
            <a:r>
              <a:rPr lang="fr-FR" b="1" dirty="0" err="1" smtClean="0">
                <a:solidFill>
                  <a:schemeClr val="bg1"/>
                </a:solidFill>
              </a:rPr>
              <a:t>orifogliu</a:t>
            </a:r>
            <a:endParaRPr lang="fr-FR" b="1" dirty="0">
              <a:solidFill>
                <a:schemeClr val="bg1"/>
              </a:solidFill>
            </a:endParaRPr>
          </a:p>
        </p:txBody>
      </p:sp>
    </p:spTree>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6146"/>
                                        </p:tgtEl>
                                        <p:attrNameLst>
                                          <p:attrName>style.visibility</p:attrName>
                                        </p:attrNameLst>
                                      </p:cBhvr>
                                      <p:to>
                                        <p:strVal val="visible"/>
                                      </p:to>
                                    </p:set>
                                    <p:anim calcmode="lin" valueType="num">
                                      <p:cBhvr>
                                        <p:cTn id="25" dur="500" fill="hold"/>
                                        <p:tgtEl>
                                          <p:spTgt spid="6146"/>
                                        </p:tgtEl>
                                        <p:attrNameLst>
                                          <p:attrName>ppt_w</p:attrName>
                                        </p:attrNameLst>
                                      </p:cBhvr>
                                      <p:tavLst>
                                        <p:tav tm="0">
                                          <p:val>
                                            <p:fltVal val="0"/>
                                          </p:val>
                                        </p:tav>
                                        <p:tav tm="100000">
                                          <p:val>
                                            <p:strVal val="#ppt_w"/>
                                          </p:val>
                                        </p:tav>
                                      </p:tavLst>
                                    </p:anim>
                                    <p:anim calcmode="lin" valueType="num">
                                      <p:cBhvr>
                                        <p:cTn id="26" dur="500" fill="hold"/>
                                        <p:tgtEl>
                                          <p:spTgt spid="6146"/>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1028"/>
                                        </p:tgtEl>
                                        <p:attrNameLst>
                                          <p:attrName>style.visibility</p:attrName>
                                        </p:attrNameLst>
                                      </p:cBhvr>
                                      <p:to>
                                        <p:strVal val="visible"/>
                                      </p:to>
                                    </p:set>
                                    <p:anim calcmode="lin" valueType="num">
                                      <p:cBhvr>
                                        <p:cTn id="31" dur="500" fill="hold"/>
                                        <p:tgtEl>
                                          <p:spTgt spid="1028"/>
                                        </p:tgtEl>
                                        <p:attrNameLst>
                                          <p:attrName>ppt_w</p:attrName>
                                        </p:attrNameLst>
                                      </p:cBhvr>
                                      <p:tavLst>
                                        <p:tav tm="0">
                                          <p:val>
                                            <p:fltVal val="0"/>
                                          </p:val>
                                        </p:tav>
                                        <p:tav tm="100000">
                                          <p:val>
                                            <p:strVal val="#ppt_w"/>
                                          </p:val>
                                        </p:tav>
                                      </p:tavLst>
                                    </p:anim>
                                    <p:anim calcmode="lin" valueType="num">
                                      <p:cBhvr>
                                        <p:cTn id="32" dur="500" fill="hold"/>
                                        <p:tgtEl>
                                          <p:spTgt spid="1028"/>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fltVal val="0"/>
                                          </p:val>
                                        </p:tav>
                                        <p:tav tm="100000">
                                          <p:val>
                                            <p:strVal val="#ppt_w"/>
                                          </p:val>
                                        </p:tav>
                                      </p:tavLst>
                                    </p:anim>
                                    <p:anim calcmode="lin" valueType="num">
                                      <p:cBhvr>
                                        <p:cTn id="42" dur="1000" fill="hold"/>
                                        <p:tgtEl>
                                          <p:spTgt spid="14"/>
                                        </p:tgtEl>
                                        <p:attrNameLst>
                                          <p:attrName>ppt_h</p:attrName>
                                        </p:attrNameLst>
                                      </p:cBhvr>
                                      <p:tavLst>
                                        <p:tav tm="0">
                                          <p:val>
                                            <p:fltVal val="0"/>
                                          </p:val>
                                        </p:tav>
                                        <p:tav tm="100000">
                                          <p:val>
                                            <p:strVal val="#ppt_h"/>
                                          </p:val>
                                        </p:tav>
                                      </p:tavLst>
                                    </p:anim>
                                    <p:anim calcmode="lin" valueType="num">
                                      <p:cBhvr>
                                        <p:cTn id="43" dur="1000" fill="hold"/>
                                        <p:tgtEl>
                                          <p:spTgt spid="14"/>
                                        </p:tgtEl>
                                        <p:attrNameLst>
                                          <p:attrName>style.rotation</p:attrName>
                                        </p:attrNameLst>
                                      </p:cBhvr>
                                      <p:tavLst>
                                        <p:tav tm="0">
                                          <p:val>
                                            <p:fltVal val="90"/>
                                          </p:val>
                                        </p:tav>
                                        <p:tav tm="100000">
                                          <p:val>
                                            <p:fltVal val="0"/>
                                          </p:val>
                                        </p:tav>
                                      </p:tavLst>
                                    </p:anim>
                                    <p:animEffect transition="in" filter="fade">
                                      <p:cBhvr>
                                        <p:cTn id="44" dur="1000"/>
                                        <p:tgtEl>
                                          <p:spTgt spid="14"/>
                                        </p:tgtEl>
                                      </p:cBhvr>
                                    </p:animEffect>
                                  </p:childTnLst>
                                </p:cTn>
                              </p:par>
                              <p:par>
                                <p:cTn id="45" presetID="23" presetClass="entr" presetSubtype="16"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3" presetClass="entr" presetSubtype="16"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9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cathy\OneDrive\Bureau\Mur végétal\Sortie\cdv_photo_1647964256.jpg">
            <a:extLst>
              <a:ext uri="{FF2B5EF4-FFF2-40B4-BE49-F238E27FC236}">
                <a16:creationId xmlns="" xmlns:a16="http://schemas.microsoft.com/office/drawing/2014/main" id="{C72CB717-544C-4C39-87D3-A2435513C90E}"/>
              </a:ext>
            </a:extLst>
          </p:cNvPr>
          <p:cNvPicPr>
            <a:picLocks noChangeAspect="1" noChangeArrowheads="1"/>
          </p:cNvPicPr>
          <p:nvPr/>
        </p:nvPicPr>
        <p:blipFill>
          <a:blip r:embed="rId2" cstate="print"/>
          <a:srcRect t="2654" b="21709"/>
          <a:stretch>
            <a:fillRect/>
          </a:stretch>
        </p:blipFill>
        <p:spPr bwMode="auto">
          <a:xfrm>
            <a:off x="6819904" y="366690"/>
            <a:ext cx="2673702" cy="3571924"/>
          </a:xfrm>
          <a:prstGeom prst="rect">
            <a:avLst/>
          </a:prstGeom>
          <a:noFill/>
        </p:spPr>
      </p:pic>
      <p:pic>
        <p:nvPicPr>
          <p:cNvPr id="4099" name="Picture 3" descr="C:\Users\cathy\OneDrive\Bureau\Mur végétal\Sortie\cdv_photo_1647964244.jpg"/>
          <p:cNvPicPr>
            <a:picLocks noChangeAspect="1" noChangeArrowheads="1"/>
          </p:cNvPicPr>
          <p:nvPr/>
        </p:nvPicPr>
        <p:blipFill>
          <a:blip r:embed="rId3"/>
          <a:srcRect b="32699"/>
          <a:stretch>
            <a:fillRect/>
          </a:stretch>
        </p:blipFill>
        <p:spPr bwMode="auto">
          <a:xfrm>
            <a:off x="166646" y="214290"/>
            <a:ext cx="4235450" cy="6429420"/>
          </a:xfrm>
          <a:prstGeom prst="rect">
            <a:avLst/>
          </a:prstGeom>
          <a:noFill/>
        </p:spPr>
      </p:pic>
      <p:sp>
        <p:nvSpPr>
          <p:cNvPr id="3" name="Rectangle 2">
            <a:extLst>
              <a:ext uri="{FF2B5EF4-FFF2-40B4-BE49-F238E27FC236}">
                <a16:creationId xmlns="" xmlns:a16="http://schemas.microsoft.com/office/drawing/2014/main" id="{C6C1961E-7D3F-43CD-AC80-B20B3F815F9C}"/>
              </a:ext>
            </a:extLst>
          </p:cNvPr>
          <p:cNvSpPr/>
          <p:nvPr/>
        </p:nvSpPr>
        <p:spPr>
          <a:xfrm>
            <a:off x="6528048" y="44624"/>
            <a:ext cx="5616623" cy="6737936"/>
          </a:xfrm>
          <a:prstGeom prst="rect">
            <a:avLst/>
          </a:prstGeom>
          <a:solidFill>
            <a:srgbClr val="5D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endParaRPr>
          </a:p>
        </p:txBody>
      </p:sp>
      <p:sp>
        <p:nvSpPr>
          <p:cNvPr id="2" name="ZoneTexte 1">
            <a:extLst>
              <a:ext uri="{FF2B5EF4-FFF2-40B4-BE49-F238E27FC236}">
                <a16:creationId xmlns="" xmlns:a16="http://schemas.microsoft.com/office/drawing/2014/main" id="{5AE70C60-86DD-47F9-A679-69B85F0F1838}"/>
              </a:ext>
            </a:extLst>
          </p:cNvPr>
          <p:cNvSpPr txBox="1"/>
          <p:nvPr/>
        </p:nvSpPr>
        <p:spPr>
          <a:xfrm>
            <a:off x="9525024" y="4786322"/>
            <a:ext cx="2304256" cy="1815882"/>
          </a:xfrm>
          <a:prstGeom prst="rect">
            <a:avLst/>
          </a:prstGeom>
          <a:noFill/>
        </p:spPr>
        <p:txBody>
          <a:bodyPr wrap="square" rtlCol="0">
            <a:spAutoFit/>
          </a:bodyPr>
          <a:lstStyle/>
          <a:p>
            <a:pPr algn="ctr"/>
            <a:r>
              <a:rPr lang="fr-FR" sz="2800" b="1" dirty="0">
                <a:solidFill>
                  <a:schemeClr val="bg1"/>
                </a:solidFill>
              </a:rPr>
              <a:t>La carotte et le radis sauvages sont délicieux !</a:t>
            </a:r>
          </a:p>
        </p:txBody>
      </p:sp>
      <p:sp>
        <p:nvSpPr>
          <p:cNvPr id="5" name="Rectangle 4">
            <a:extLst>
              <a:ext uri="{FF2B5EF4-FFF2-40B4-BE49-F238E27FC236}">
                <a16:creationId xmlns="" xmlns:a16="http://schemas.microsoft.com/office/drawing/2014/main" id="{4D27DB3D-BA37-4C7C-A4A1-63E0A428E44F}"/>
              </a:ext>
            </a:extLst>
          </p:cNvPr>
          <p:cNvSpPr/>
          <p:nvPr/>
        </p:nvSpPr>
        <p:spPr>
          <a:xfrm>
            <a:off x="4595802" y="68155"/>
            <a:ext cx="1806766" cy="86051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On goûte !</a:t>
            </a:r>
          </a:p>
        </p:txBody>
      </p:sp>
      <p:sp>
        <p:nvSpPr>
          <p:cNvPr id="6" name="Rectangle 5">
            <a:extLst>
              <a:ext uri="{FF2B5EF4-FFF2-40B4-BE49-F238E27FC236}">
                <a16:creationId xmlns="" xmlns:a16="http://schemas.microsoft.com/office/drawing/2014/main" id="{EBF59E90-0DC2-4514-8480-E29A662CD30E}"/>
              </a:ext>
            </a:extLst>
          </p:cNvPr>
          <p:cNvSpPr/>
          <p:nvPr/>
        </p:nvSpPr>
        <p:spPr>
          <a:xfrm>
            <a:off x="4595802" y="4214818"/>
            <a:ext cx="4127406" cy="22077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t>Celui qui remporte tous les suffrages.... </a:t>
            </a:r>
          </a:p>
          <a:p>
            <a:pPr algn="ctr"/>
            <a:r>
              <a:rPr lang="fr-FR" sz="2400" b="1" dirty="0"/>
              <a:t>... c'est l'ail </a:t>
            </a:r>
            <a:r>
              <a:rPr lang="fr-FR" sz="2400" b="1" dirty="0" err="1"/>
              <a:t>triquetrum</a:t>
            </a:r>
            <a:r>
              <a:rPr lang="fr-FR" sz="2400" b="1" dirty="0"/>
              <a:t>  !</a:t>
            </a:r>
          </a:p>
          <a:p>
            <a:pPr algn="ctr"/>
            <a:r>
              <a:rPr lang="fr-FR" sz="2400" b="1" dirty="0"/>
              <a:t>On en ramène un peu à la maison pour ce soir !</a:t>
            </a:r>
          </a:p>
        </p:txBody>
      </p:sp>
      <p:sp>
        <p:nvSpPr>
          <p:cNvPr id="7" name="ZoneTexte 6">
            <a:extLst>
              <a:ext uri="{FF2B5EF4-FFF2-40B4-BE49-F238E27FC236}">
                <a16:creationId xmlns="" xmlns:a16="http://schemas.microsoft.com/office/drawing/2014/main" id="{8321FA83-007E-49C8-B599-AA3261D8356F}"/>
              </a:ext>
            </a:extLst>
          </p:cNvPr>
          <p:cNvSpPr txBox="1"/>
          <p:nvPr/>
        </p:nvSpPr>
        <p:spPr>
          <a:xfrm>
            <a:off x="4505646" y="2204864"/>
            <a:ext cx="1876106" cy="461665"/>
          </a:xfrm>
          <a:prstGeom prst="rect">
            <a:avLst/>
          </a:prstGeom>
          <a:noFill/>
        </p:spPr>
        <p:txBody>
          <a:bodyPr wrap="square" rtlCol="0">
            <a:spAutoFit/>
          </a:bodyPr>
          <a:lstStyle/>
          <a:p>
            <a:pPr algn="ctr"/>
            <a:r>
              <a:rPr lang="fr-FR" sz="2400" b="1" dirty="0"/>
              <a:t>Trop bon !!</a:t>
            </a:r>
          </a:p>
        </p:txBody>
      </p:sp>
      <p:pic>
        <p:nvPicPr>
          <p:cNvPr id="5122" name="Picture 2" descr="C:\Users\cathy\OneDrive\Bureau\1648578859249.jpg"/>
          <p:cNvPicPr>
            <a:picLocks noChangeAspect="1" noChangeArrowheads="1"/>
          </p:cNvPicPr>
          <p:nvPr/>
        </p:nvPicPr>
        <p:blipFill>
          <a:blip r:embed="rId4"/>
          <a:srcRect r="7839"/>
          <a:stretch>
            <a:fillRect/>
          </a:stretch>
        </p:blipFill>
        <p:spPr bwMode="auto">
          <a:xfrm rot="20564970">
            <a:off x="8341333" y="136612"/>
            <a:ext cx="3251103" cy="4536750"/>
          </a:xfrm>
          <a:prstGeom prst="rect">
            <a:avLst/>
          </a:prstGeom>
          <a:noFill/>
        </p:spPr>
      </p:pic>
    </p:spTree>
    <p:extLst>
      <p:ext uri="{BB962C8B-B14F-4D97-AF65-F5344CB8AC3E}">
        <p14:creationId xmlns="" xmlns:p14="http://schemas.microsoft.com/office/powerpoint/2010/main" val="3552869541"/>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Scale>
                                      <p:cBhvr>
                                        <p:cTn id="25"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2"/>
                                        </p:tgtEl>
                                        <p:attrNameLst>
                                          <p:attrName>ppt_x</p:attrName>
                                          <p:attrName>ppt_y</p:attrName>
                                        </p:attrNameLst>
                                      </p:cBhvr>
                                    </p:animMotion>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5" presetClass="entr" presetSubtype="0" fill="hold" nodeType="clickEffect">
                                  <p:stCondLst>
                                    <p:cond delay="0"/>
                                  </p:stCondLst>
                                  <p:childTnLst>
                                    <p:set>
                                      <p:cBhvr>
                                        <p:cTn id="31" dur="1" fill="hold">
                                          <p:stCondLst>
                                            <p:cond delay="0"/>
                                          </p:stCondLst>
                                        </p:cTn>
                                        <p:tgtEl>
                                          <p:spTgt spid="5122"/>
                                        </p:tgtEl>
                                        <p:attrNameLst>
                                          <p:attrName>style.visibility</p:attrName>
                                        </p:attrNameLst>
                                      </p:cBhvr>
                                      <p:to>
                                        <p:strVal val="visible"/>
                                      </p:to>
                                    </p:set>
                                    <p:anim calcmode="lin" valueType="num">
                                      <p:cBhvr>
                                        <p:cTn id="32" dur="500" decel="50000" fill="hold">
                                          <p:stCondLst>
                                            <p:cond delay="0"/>
                                          </p:stCondLst>
                                        </p:cTn>
                                        <p:tgtEl>
                                          <p:spTgt spid="512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512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5122"/>
                                        </p:tgtEl>
                                        <p:attrNameLst>
                                          <p:attrName>ppt_w</p:attrName>
                                        </p:attrNameLst>
                                      </p:cBhvr>
                                      <p:tavLst>
                                        <p:tav tm="0">
                                          <p:val>
                                            <p:strVal val="#ppt_w*.05"/>
                                          </p:val>
                                        </p:tav>
                                        <p:tav tm="100000">
                                          <p:val>
                                            <p:strVal val="#ppt_w"/>
                                          </p:val>
                                        </p:tav>
                                      </p:tavLst>
                                    </p:anim>
                                    <p:anim calcmode="lin" valueType="num">
                                      <p:cBhvr>
                                        <p:cTn id="35" dur="1000" fill="hold"/>
                                        <p:tgtEl>
                                          <p:spTgt spid="512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512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512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512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5122"/>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999"/>
                                          </p:stCondLst>
                                        </p:cTn>
                                        <p:tgtEl>
                                          <p:spTgt spid="512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5" presetClass="entr" presetSubtype="0" fill="hold" nodeType="clickEffect">
                                  <p:stCondLst>
                                    <p:cond delay="600"/>
                                  </p:stCondLst>
                                  <p:childTnLst>
                                    <p:set>
                                      <p:cBhvr>
                                        <p:cTn id="47" dur="1" fill="hold">
                                          <p:stCondLst>
                                            <p:cond delay="0"/>
                                          </p:stCondLst>
                                        </p:cTn>
                                        <p:tgtEl>
                                          <p:spTgt spid="4099"/>
                                        </p:tgtEl>
                                        <p:attrNameLst>
                                          <p:attrName>style.visibility</p:attrName>
                                        </p:attrNameLst>
                                      </p:cBhvr>
                                      <p:to>
                                        <p:strVal val="visible"/>
                                      </p:to>
                                    </p:set>
                                    <p:anim calcmode="lin" valueType="num">
                                      <p:cBhvr>
                                        <p:cTn id="48" dur="1000" fill="hold"/>
                                        <p:tgtEl>
                                          <p:spTgt spid="4099"/>
                                        </p:tgtEl>
                                        <p:attrNameLst>
                                          <p:attrName>ppt_w</p:attrName>
                                        </p:attrNameLst>
                                      </p:cBhvr>
                                      <p:tavLst>
                                        <p:tav tm="0">
                                          <p:val>
                                            <p:fltVal val="0"/>
                                          </p:val>
                                        </p:tav>
                                        <p:tav tm="100000">
                                          <p:val>
                                            <p:strVal val="#ppt_w"/>
                                          </p:val>
                                        </p:tav>
                                      </p:tavLst>
                                    </p:anim>
                                    <p:anim calcmode="lin" valueType="num">
                                      <p:cBhvr>
                                        <p:cTn id="49" dur="1000" fill="hold"/>
                                        <p:tgtEl>
                                          <p:spTgt spid="4099"/>
                                        </p:tgtEl>
                                        <p:attrNameLst>
                                          <p:attrName>ppt_h</p:attrName>
                                        </p:attrNameLst>
                                      </p:cBhvr>
                                      <p:tavLst>
                                        <p:tav tm="0">
                                          <p:val>
                                            <p:fltVal val="0"/>
                                          </p:val>
                                        </p:tav>
                                        <p:tav tm="100000">
                                          <p:val>
                                            <p:strVal val="#ppt_h"/>
                                          </p:val>
                                        </p:tav>
                                      </p:tavLst>
                                    </p:anim>
                                    <p:anim calcmode="lin" valueType="num">
                                      <p:cBhvr>
                                        <p:cTn id="50" dur="1000" fill="hold"/>
                                        <p:tgtEl>
                                          <p:spTgt spid="409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4099"/>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1600"/>
                            </p:stCondLst>
                            <p:childTnLst>
                              <p:par>
                                <p:cTn id="53" presetID="49" presetClass="entr" presetSubtype="0" decel="100000"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 calcmode="lin" valueType="num">
                                      <p:cBhvr>
                                        <p:cTn id="57" dur="500" fill="hold"/>
                                        <p:tgtEl>
                                          <p:spTgt spid="7"/>
                                        </p:tgtEl>
                                        <p:attrNameLst>
                                          <p:attrName>style.rotation</p:attrName>
                                        </p:attrNameLst>
                                      </p:cBhvr>
                                      <p:tavLst>
                                        <p:tav tm="0">
                                          <p:val>
                                            <p:fltVal val="360"/>
                                          </p:val>
                                        </p:tav>
                                        <p:tav tm="100000">
                                          <p:val>
                                            <p:fltVal val="0"/>
                                          </p:val>
                                        </p:tav>
                                      </p:tavLst>
                                    </p:anim>
                                    <p:animEffect transition="in" filter="fade">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749"/>
                                          </p:stCondLst>
                                        </p:cTn>
                                        <p:tgtEl>
                                          <p:spTgt spid="409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1000"/>
                                        <p:tgtEl>
                                          <p:spTgt spid="6"/>
                                        </p:tgtEl>
                                      </p:cBhvr>
                                    </p:animEffect>
                                    <p:anim calcmode="lin" valueType="num">
                                      <p:cBhvr>
                                        <p:cTn id="68" dur="1000" fill="hold"/>
                                        <p:tgtEl>
                                          <p:spTgt spid="6"/>
                                        </p:tgtEl>
                                        <p:attrNameLst>
                                          <p:attrName>ppt_x</p:attrName>
                                        </p:attrNameLst>
                                      </p:cBhvr>
                                      <p:tavLst>
                                        <p:tav tm="0">
                                          <p:val>
                                            <p:strVal val="#ppt_x"/>
                                          </p:val>
                                        </p:tav>
                                        <p:tav tm="100000">
                                          <p:val>
                                            <p:strVal val="#ppt_x"/>
                                          </p:val>
                                        </p:tav>
                                      </p:tavLst>
                                    </p:anim>
                                    <p:anim calcmode="lin" valueType="num">
                                      <p:cBhvr>
                                        <p:cTn id="6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5" presetClass="entr" presetSubtype="0" fill="hold"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7500"/>
                                        <p:tgtEl>
                                          <p:spTgt spid="10"/>
                                        </p:tgtEl>
                                      </p:cBhvr>
                                    </p:animEffect>
                                    <p:anim calcmode="lin" valueType="num">
                                      <p:cBhvr>
                                        <p:cTn id="75" dur="7500" fill="hold"/>
                                        <p:tgtEl>
                                          <p:spTgt spid="10"/>
                                        </p:tgtEl>
                                        <p:attrNameLst>
                                          <p:attrName>ppt_w</p:attrName>
                                        </p:attrNameLst>
                                      </p:cBhvr>
                                      <p:tavLst>
                                        <p:tav tm="0" fmla="#ppt_w*sin(2.5*pi*$)">
                                          <p:val>
                                            <p:fltVal val="0"/>
                                          </p:val>
                                        </p:tav>
                                        <p:tav tm="100000">
                                          <p:val>
                                            <p:fltVal val="1"/>
                                          </p:val>
                                        </p:tav>
                                      </p:tavLst>
                                    </p:anim>
                                    <p:anim calcmode="lin" valueType="num">
                                      <p:cBhvr>
                                        <p:cTn id="76" dur="7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C6C1961E-7D3F-43CD-AC80-B20B3F815F9C}"/>
              </a:ext>
            </a:extLst>
          </p:cNvPr>
          <p:cNvSpPr/>
          <p:nvPr/>
        </p:nvSpPr>
        <p:spPr>
          <a:xfrm>
            <a:off x="47328" y="44624"/>
            <a:ext cx="12097343" cy="6737936"/>
          </a:xfrm>
          <a:prstGeom prst="rect">
            <a:avLst/>
          </a:prstGeom>
          <a:solidFill>
            <a:srgbClr val="5D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endParaRPr>
          </a:p>
        </p:txBody>
      </p:sp>
      <p:sp>
        <p:nvSpPr>
          <p:cNvPr id="4" name="Rectangle 3">
            <a:extLst>
              <a:ext uri="{FF2B5EF4-FFF2-40B4-BE49-F238E27FC236}">
                <a16:creationId xmlns="" xmlns:a16="http://schemas.microsoft.com/office/drawing/2014/main" id="{18C81125-3C82-4CD4-BD2F-2B6BCE887EB5}"/>
              </a:ext>
            </a:extLst>
          </p:cNvPr>
          <p:cNvSpPr/>
          <p:nvPr/>
        </p:nvSpPr>
        <p:spPr>
          <a:xfrm>
            <a:off x="6167438" y="357166"/>
            <a:ext cx="5491144" cy="93610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Calibri" pitchFamily="34" charset="0"/>
                <a:cs typeface="Calibri" pitchFamily="34" charset="0"/>
              </a:rPr>
              <a:t>On met en pot et on fleuri notre mur !</a:t>
            </a:r>
          </a:p>
        </p:txBody>
      </p:sp>
      <p:pic>
        <p:nvPicPr>
          <p:cNvPr id="3074" name="Picture 2" descr="C:\Users\cathy\OneDrive\Bureau\Mur végétal\Nouveau dossier\IMG_20220324_095432.jpg"/>
          <p:cNvPicPr>
            <a:picLocks noChangeAspect="1" noChangeArrowheads="1"/>
          </p:cNvPicPr>
          <p:nvPr/>
        </p:nvPicPr>
        <p:blipFill>
          <a:blip r:embed="rId3" cstate="print"/>
          <a:srcRect r="18293"/>
          <a:stretch>
            <a:fillRect/>
          </a:stretch>
        </p:blipFill>
        <p:spPr bwMode="auto">
          <a:xfrm>
            <a:off x="238084" y="214290"/>
            <a:ext cx="5694445" cy="5214974"/>
          </a:xfrm>
          <a:prstGeom prst="rect">
            <a:avLst/>
          </a:prstGeom>
          <a:noFill/>
        </p:spPr>
      </p:pic>
      <p:pic>
        <p:nvPicPr>
          <p:cNvPr id="3075" name="Picture 3" descr="C:\Users\cathy\OneDrive\Bureau\Mur végétal\Nouveau dossier\IMG_20220324_094702.jpg"/>
          <p:cNvPicPr>
            <a:picLocks noChangeAspect="1" noChangeArrowheads="1"/>
          </p:cNvPicPr>
          <p:nvPr/>
        </p:nvPicPr>
        <p:blipFill>
          <a:blip r:embed="rId4" cstate="print"/>
          <a:srcRect l="11116" t="11082" r="5178"/>
          <a:stretch>
            <a:fillRect/>
          </a:stretch>
        </p:blipFill>
        <p:spPr bwMode="auto">
          <a:xfrm>
            <a:off x="6381752" y="2000240"/>
            <a:ext cx="5572164" cy="4429158"/>
          </a:xfrm>
          <a:prstGeom prst="rect">
            <a:avLst/>
          </a:prstGeom>
          <a:noFill/>
        </p:spPr>
      </p:pic>
    </p:spTree>
    <p:extLst>
      <p:ext uri="{BB962C8B-B14F-4D97-AF65-F5344CB8AC3E}">
        <p14:creationId xmlns="" xmlns:p14="http://schemas.microsoft.com/office/powerpoint/2010/main" val="1771256365"/>
      </p:ext>
    </p:extLst>
  </p:cSld>
  <p:clrMapOvr>
    <a:masterClrMapping/>
  </p:clrMapOvr>
  <p:transition advClick="0" advTm="7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800" decel="100000"/>
                                        <p:tgtEl>
                                          <p:spTgt spid="3074"/>
                                        </p:tgtEl>
                                      </p:cBhvr>
                                    </p:animEffect>
                                    <p:anim calcmode="lin" valueType="num">
                                      <p:cBhvr>
                                        <p:cTn id="14" dur="800" decel="100000" fill="hold"/>
                                        <p:tgtEl>
                                          <p:spTgt spid="3074"/>
                                        </p:tgtEl>
                                        <p:attrNameLst>
                                          <p:attrName>style.rotation</p:attrName>
                                        </p:attrNameLst>
                                      </p:cBhvr>
                                      <p:tavLst>
                                        <p:tav tm="0">
                                          <p:val>
                                            <p:fltVal val="-90"/>
                                          </p:val>
                                        </p:tav>
                                        <p:tav tm="100000">
                                          <p:val>
                                            <p:fltVal val="0"/>
                                          </p:val>
                                        </p:tav>
                                      </p:tavLst>
                                    </p:anim>
                                    <p:anim calcmode="lin" valueType="num">
                                      <p:cBhvr>
                                        <p:cTn id="15" dur="800" decel="100000" fill="hold"/>
                                        <p:tgtEl>
                                          <p:spTgt spid="3074"/>
                                        </p:tgtEl>
                                        <p:attrNameLst>
                                          <p:attrName>ppt_x</p:attrName>
                                        </p:attrNameLst>
                                      </p:cBhvr>
                                      <p:tavLst>
                                        <p:tav tm="0">
                                          <p:val>
                                            <p:strVal val="#ppt_x+0.4"/>
                                          </p:val>
                                        </p:tav>
                                        <p:tav tm="100000">
                                          <p:val>
                                            <p:strVal val="#ppt_x-0.05"/>
                                          </p:val>
                                        </p:tav>
                                      </p:tavLst>
                                    </p:anim>
                                    <p:anim calcmode="lin" valueType="num">
                                      <p:cBhvr>
                                        <p:cTn id="16" dur="800" decel="100000" fill="hold"/>
                                        <p:tgtEl>
                                          <p:spTgt spid="3074"/>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par>
                                <p:cTn id="19" presetID="23" presetClass="entr" presetSubtype="16" fill="hold" nodeType="withEffect">
                                  <p:stCondLst>
                                    <p:cond delay="0"/>
                                  </p:stCondLst>
                                  <p:childTnLst>
                                    <p:set>
                                      <p:cBhvr>
                                        <p:cTn id="20" dur="1" fill="hold">
                                          <p:stCondLst>
                                            <p:cond delay="0"/>
                                          </p:stCondLst>
                                        </p:cTn>
                                        <p:tgtEl>
                                          <p:spTgt spid="3075"/>
                                        </p:tgtEl>
                                        <p:attrNameLst>
                                          <p:attrName>style.visibility</p:attrName>
                                        </p:attrNameLst>
                                      </p:cBhvr>
                                      <p:to>
                                        <p:strVal val="visible"/>
                                      </p:to>
                                    </p:set>
                                    <p:anim calcmode="lin" valueType="num">
                                      <p:cBhvr>
                                        <p:cTn id="21" dur="500" fill="hold"/>
                                        <p:tgtEl>
                                          <p:spTgt spid="3075"/>
                                        </p:tgtEl>
                                        <p:attrNameLst>
                                          <p:attrName>ppt_w</p:attrName>
                                        </p:attrNameLst>
                                      </p:cBhvr>
                                      <p:tavLst>
                                        <p:tav tm="0">
                                          <p:val>
                                            <p:fltVal val="0"/>
                                          </p:val>
                                        </p:tav>
                                        <p:tav tm="100000">
                                          <p:val>
                                            <p:strVal val="#ppt_w"/>
                                          </p:val>
                                        </p:tav>
                                      </p:tavLst>
                                    </p:anim>
                                    <p:anim calcmode="lin" valueType="num">
                                      <p:cBhvr>
                                        <p:cTn id="22" dur="500" fill="hold"/>
                                        <p:tgtEl>
                                          <p:spTgt spid="3075"/>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999"/>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cathy\OneDrive\Bureau\Mur végétal\Nouveau dossier\IMG_20220324_103624.jpg">
            <a:extLst>
              <a:ext uri="{FF2B5EF4-FFF2-40B4-BE49-F238E27FC236}">
                <a16:creationId xmlns="" xmlns:a16="http://schemas.microsoft.com/office/drawing/2014/main" id="{F269C151-B2A0-4448-9626-E22B75607C82}"/>
              </a:ext>
            </a:extLst>
          </p:cNvPr>
          <p:cNvPicPr>
            <a:picLocks noChangeAspect="1" noChangeArrowheads="1"/>
          </p:cNvPicPr>
          <p:nvPr/>
        </p:nvPicPr>
        <p:blipFill>
          <a:blip r:embed="rId2" cstate="print"/>
          <a:srcRect t="9697" b="10303"/>
          <a:stretch>
            <a:fillRect/>
          </a:stretch>
        </p:blipFill>
        <p:spPr bwMode="auto">
          <a:xfrm>
            <a:off x="4871864" y="2924944"/>
            <a:ext cx="2985980" cy="1602233"/>
          </a:xfrm>
          <a:prstGeom prst="rect">
            <a:avLst/>
          </a:prstGeom>
          <a:noFill/>
        </p:spPr>
      </p:pic>
      <p:sp>
        <p:nvSpPr>
          <p:cNvPr id="3" name="Rectangle 2">
            <a:extLst>
              <a:ext uri="{FF2B5EF4-FFF2-40B4-BE49-F238E27FC236}">
                <a16:creationId xmlns="" xmlns:a16="http://schemas.microsoft.com/office/drawing/2014/main" id="{C6C1961E-7D3F-43CD-AC80-B20B3F815F9C}"/>
              </a:ext>
            </a:extLst>
          </p:cNvPr>
          <p:cNvSpPr/>
          <p:nvPr/>
        </p:nvSpPr>
        <p:spPr>
          <a:xfrm>
            <a:off x="47328" y="44624"/>
            <a:ext cx="12097343" cy="6737936"/>
          </a:xfrm>
          <a:prstGeom prst="rect">
            <a:avLst/>
          </a:prstGeom>
          <a:solidFill>
            <a:srgbClr val="5D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endParaRPr>
          </a:p>
        </p:txBody>
      </p:sp>
      <p:pic>
        <p:nvPicPr>
          <p:cNvPr id="2050" name="Picture 2" descr="C:\Users\cathy\OneDrive\Bureau\Mur végétal\Nouveau dossier\IMG_20220324_103624.jpg"/>
          <p:cNvPicPr>
            <a:picLocks noChangeAspect="1" noChangeArrowheads="1"/>
          </p:cNvPicPr>
          <p:nvPr/>
        </p:nvPicPr>
        <p:blipFill>
          <a:blip r:embed="rId3" cstate="print"/>
          <a:srcRect t="9697" b="10303"/>
          <a:stretch>
            <a:fillRect/>
          </a:stretch>
        </p:blipFill>
        <p:spPr bwMode="auto">
          <a:xfrm>
            <a:off x="238084" y="285728"/>
            <a:ext cx="11715832" cy="6286544"/>
          </a:xfrm>
          <a:prstGeom prst="rect">
            <a:avLst/>
          </a:prstGeom>
          <a:noFill/>
        </p:spPr>
      </p:pic>
      <p:sp>
        <p:nvSpPr>
          <p:cNvPr id="2" name="ZoneTexte 1">
            <a:extLst>
              <a:ext uri="{FF2B5EF4-FFF2-40B4-BE49-F238E27FC236}">
                <a16:creationId xmlns="" xmlns:a16="http://schemas.microsoft.com/office/drawing/2014/main" id="{D98DABE1-14E2-4FA7-B45F-2E87F6414F64}"/>
              </a:ext>
            </a:extLst>
          </p:cNvPr>
          <p:cNvSpPr txBox="1"/>
          <p:nvPr/>
        </p:nvSpPr>
        <p:spPr>
          <a:xfrm>
            <a:off x="2800066" y="260648"/>
            <a:ext cx="6591869" cy="1015663"/>
          </a:xfrm>
          <a:prstGeom prst="rect">
            <a:avLst/>
          </a:prstGeom>
          <a:noFill/>
        </p:spPr>
        <p:txBody>
          <a:bodyPr wrap="none" rtlCol="0">
            <a:spAutoFit/>
          </a:bodyPr>
          <a:lstStyle/>
          <a:p>
            <a:r>
              <a:rPr lang="fr-FR" sz="6000" b="1" dirty="0">
                <a:solidFill>
                  <a:srgbClr val="FFC000"/>
                </a:solidFill>
                <a:effectLst>
                  <a:outerShdw blurRad="50800" dist="38100" dir="2700000" algn="tl" rotWithShape="0">
                    <a:prstClr val="black">
                      <a:alpha val="40000"/>
                    </a:prstClr>
                  </a:outerShdw>
                </a:effectLst>
                <a:latin typeface="Eras Bold ITC" panose="020B0907030504020204" pitchFamily="34" charset="0"/>
              </a:rPr>
              <a:t>Fiers de nous !!!!</a:t>
            </a:r>
          </a:p>
        </p:txBody>
      </p:sp>
    </p:spTree>
    <p:extLst>
      <p:ext uri="{BB962C8B-B14F-4D97-AF65-F5344CB8AC3E}">
        <p14:creationId xmlns="" xmlns:p14="http://schemas.microsoft.com/office/powerpoint/2010/main" val="496539887"/>
      </p:ext>
    </p:extLst>
  </p:cSld>
  <p:clrMapOvr>
    <a:masterClrMapping/>
  </p:clrMapOvr>
  <p:transition advClick="0" advTm="10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from="(-#ppt_w/2)" to="(#ppt_x)" calcmode="lin" valueType="num">
                                      <p:cBhvr>
                                        <p:cTn id="7" dur="600" fill="hold">
                                          <p:stCondLst>
                                            <p:cond delay="0"/>
                                          </p:stCondLst>
                                        </p:cTn>
                                        <p:tgtEl>
                                          <p:spTgt spid="2"/>
                                        </p:tgtEl>
                                        <p:attrNameLst>
                                          <p:attrName>ppt_x</p:attrName>
                                        </p:attrNameLst>
                                      </p:cBhvr>
                                    </p:anim>
                                    <p:anim from="0" to="-1.0" calcmode="lin" valueType="num">
                                      <p:cBhvr>
                                        <p:cTn id="8" dur="200" decel="50000" autoRev="1" fill="hold">
                                          <p:stCondLst>
                                            <p:cond delay="600"/>
                                          </p:stCondLst>
                                        </p:cTn>
                                        <p:tgtEl>
                                          <p:spTgt spid="2"/>
                                        </p:tgtEl>
                                        <p:attrNameLst>
                                          <p:attrName>xshear</p:attrName>
                                        </p:attrNameLst>
                                      </p:cBhvr>
                                    </p:anim>
                                    <p:animScale>
                                      <p:cBhvr>
                                        <p:cTn id="9" dur="200" decel="100000" autoRev="1" fill="hold">
                                          <p:stCondLst>
                                            <p:cond delay="600"/>
                                          </p:stCondLst>
                                        </p:cTn>
                                        <p:tgtEl>
                                          <p:spTgt spid="2"/>
                                        </p:tgtEl>
                                      </p:cBhvr>
                                      <p:from x="100000" y="100000"/>
                                      <p:to x="80000" y="100000"/>
                                    </p:animScale>
                                    <p:anim by="(#ppt_h/3+#ppt_w*0.1)" calcmode="lin" valueType="num">
                                      <p:cBhvr additive="sum">
                                        <p:cTn id="10" dur="200" decel="100000" autoRev="1" fill="hold">
                                          <p:stCondLst>
                                            <p:cond delay="600"/>
                                          </p:stCondLst>
                                        </p:cTn>
                                        <p:tgtEl>
                                          <p:spTgt spid="2"/>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750"/>
                                        <p:tgtEl>
                                          <p:spTgt spid="2050"/>
                                        </p:tgtEl>
                                      </p:cBhvr>
                                    </p:animEffect>
                                    <p:anim calcmode="lin" valueType="num">
                                      <p:cBhvr>
                                        <p:cTn id="16" dur="750" fill="hold"/>
                                        <p:tgtEl>
                                          <p:spTgt spid="2050"/>
                                        </p:tgtEl>
                                        <p:attrNameLst>
                                          <p:attrName>ppt_x</p:attrName>
                                        </p:attrNameLst>
                                      </p:cBhvr>
                                      <p:tavLst>
                                        <p:tav tm="0">
                                          <p:val>
                                            <p:strVal val="#ppt_x"/>
                                          </p:val>
                                        </p:tav>
                                        <p:tav tm="100000">
                                          <p:val>
                                            <p:strVal val="#ppt_x"/>
                                          </p:val>
                                        </p:tav>
                                      </p:tavLst>
                                    </p:anim>
                                    <p:anim calcmode="lin" valueType="num">
                                      <p:cBhvr>
                                        <p:cTn id="17" dur="675" decel="100000" fill="hold"/>
                                        <p:tgtEl>
                                          <p:spTgt spid="2050"/>
                                        </p:tgtEl>
                                        <p:attrNameLst>
                                          <p:attrName>ppt_y</p:attrName>
                                        </p:attrNameLst>
                                      </p:cBhvr>
                                      <p:tavLst>
                                        <p:tav tm="0">
                                          <p:val>
                                            <p:strVal val="#ppt_y+1"/>
                                          </p:val>
                                        </p:tav>
                                        <p:tav tm="100000">
                                          <p:val>
                                            <p:strVal val="#ppt_y-.03"/>
                                          </p:val>
                                        </p:tav>
                                      </p:tavLst>
                                    </p:anim>
                                    <p:anim calcmode="lin" valueType="num">
                                      <p:cBhvr>
                                        <p:cTn id="18" dur="75" accel="100000" fill="hold">
                                          <p:stCondLst>
                                            <p:cond delay="675"/>
                                          </p:stCondLst>
                                        </p:cTn>
                                        <p:tgtEl>
                                          <p:spTgt spid="2050"/>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3500" fill="hold"/>
                                        <p:tgtEl>
                                          <p:spTgt spid="5"/>
                                        </p:tgtEl>
                                        <p:attrNameLst>
                                          <p:attrName>ppt_w</p:attrName>
                                        </p:attrNameLst>
                                      </p:cBhvr>
                                      <p:tavLst>
                                        <p:tav tm="0">
                                          <p:val>
                                            <p:fltVal val="0"/>
                                          </p:val>
                                        </p:tav>
                                        <p:tav tm="100000">
                                          <p:val>
                                            <p:strVal val="#ppt_w"/>
                                          </p:val>
                                        </p:tav>
                                      </p:tavLst>
                                    </p:anim>
                                    <p:anim calcmode="lin" valueType="num">
                                      <p:cBhvr>
                                        <p:cTn id="24" dur="3500" fill="hold"/>
                                        <p:tgtEl>
                                          <p:spTgt spid="5"/>
                                        </p:tgtEl>
                                        <p:attrNameLst>
                                          <p:attrName>ppt_h</p:attrName>
                                        </p:attrNameLst>
                                      </p:cBhvr>
                                      <p:tavLst>
                                        <p:tav tm="0">
                                          <p:val>
                                            <p:fltVal val="0"/>
                                          </p:val>
                                        </p:tav>
                                        <p:tav tm="100000">
                                          <p:val>
                                            <p:strVal val="#ppt_h"/>
                                          </p:val>
                                        </p:tav>
                                      </p:tavLst>
                                    </p:anim>
                                    <p:animEffect transition="in" filter="fade">
                                      <p:cBhvr>
                                        <p:cTn id="25" dur="3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cathy\OneDrive\Bureau\Mur végétal\cdv_photo_1647076033.jpg">
            <a:extLst>
              <a:ext uri="{FF2B5EF4-FFF2-40B4-BE49-F238E27FC236}">
                <a16:creationId xmlns="" xmlns:a16="http://schemas.microsoft.com/office/drawing/2014/main" id="{B25DD1BE-BA7A-4673-A613-CFB6741AB409}"/>
              </a:ext>
            </a:extLst>
          </p:cNvPr>
          <p:cNvPicPr>
            <a:picLocks noChangeAspect="1" noChangeArrowheads="1"/>
          </p:cNvPicPr>
          <p:nvPr/>
        </p:nvPicPr>
        <p:blipFill>
          <a:blip r:embed="rId2" cstate="print"/>
          <a:srcRect l="18033" r="11475"/>
          <a:stretch>
            <a:fillRect/>
          </a:stretch>
        </p:blipFill>
        <p:spPr bwMode="auto">
          <a:xfrm rot="5400000">
            <a:off x="6111678" y="3701113"/>
            <a:ext cx="1789529" cy="1945592"/>
          </a:xfrm>
          <a:prstGeom prst="rect">
            <a:avLst/>
          </a:prstGeom>
          <a:noFill/>
        </p:spPr>
      </p:pic>
      <p:sp>
        <p:nvSpPr>
          <p:cNvPr id="10" name="Rectangle 9">
            <a:extLst>
              <a:ext uri="{FF2B5EF4-FFF2-40B4-BE49-F238E27FC236}">
                <a16:creationId xmlns="" xmlns:a16="http://schemas.microsoft.com/office/drawing/2014/main" id="{450FEE43-1294-4CEE-8351-4ADADFB06615}"/>
              </a:ext>
            </a:extLst>
          </p:cNvPr>
          <p:cNvSpPr/>
          <p:nvPr/>
        </p:nvSpPr>
        <p:spPr>
          <a:xfrm>
            <a:off x="47328" y="44624"/>
            <a:ext cx="12097343" cy="6737936"/>
          </a:xfrm>
          <a:prstGeom prst="rect">
            <a:avLst/>
          </a:prstGeom>
          <a:solidFill>
            <a:srgbClr val="5D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endParaRPr>
          </a:p>
        </p:txBody>
      </p:sp>
      <p:pic>
        <p:nvPicPr>
          <p:cNvPr id="2050" name="Picture 2" descr="C:\Users\cathy\OneDrive\Bureau\Mur végétal\cdv_photo_1647076033.jpg"/>
          <p:cNvPicPr>
            <a:picLocks noChangeAspect="1" noChangeArrowheads="1"/>
          </p:cNvPicPr>
          <p:nvPr/>
        </p:nvPicPr>
        <p:blipFill>
          <a:blip r:embed="rId3" cstate="print"/>
          <a:srcRect l="18033" r="11475"/>
          <a:stretch>
            <a:fillRect/>
          </a:stretch>
        </p:blipFill>
        <p:spPr bwMode="auto">
          <a:xfrm rot="5400000">
            <a:off x="4772116" y="1877845"/>
            <a:ext cx="4541827" cy="4937916"/>
          </a:xfrm>
          <a:prstGeom prst="rect">
            <a:avLst/>
          </a:prstGeom>
          <a:noFill/>
        </p:spPr>
      </p:pic>
      <p:sp>
        <p:nvSpPr>
          <p:cNvPr id="8" name="Bulle ronde 7"/>
          <p:cNvSpPr/>
          <p:nvPr/>
        </p:nvSpPr>
        <p:spPr>
          <a:xfrm rot="1426707">
            <a:off x="9029389" y="1997956"/>
            <a:ext cx="3108672" cy="1583885"/>
          </a:xfrm>
          <a:prstGeom prst="wedgeEllipseCallout">
            <a:avLst/>
          </a:prstGeom>
          <a:solidFill>
            <a:schemeClr val="accent5">
              <a:lumMod val="20000"/>
              <a:lumOff val="8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Parchemin vertical 5"/>
          <p:cNvSpPr/>
          <p:nvPr/>
        </p:nvSpPr>
        <p:spPr>
          <a:xfrm rot="20767720">
            <a:off x="434983" y="1739574"/>
            <a:ext cx="3704435" cy="4469611"/>
          </a:xfrm>
          <a:prstGeom prst="verticalScroll">
            <a:avLst/>
          </a:prstGeom>
          <a:blipFill>
            <a:blip r:embed="rId4"/>
            <a:tile tx="0" ty="0" sx="100000" sy="100000" flip="none" algn="tl"/>
          </a:blipFill>
          <a:effectLst>
            <a:glow rad="2286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1309687" y="282086"/>
            <a:ext cx="9001156" cy="511156"/>
          </a:xfrm>
        </p:spPr>
        <p:txBody>
          <a:bodyPr>
            <a:noAutofit/>
          </a:bodyPr>
          <a:lstStyle/>
          <a:p>
            <a:r>
              <a:rPr lang="fr-FR" sz="3200" b="1" dirty="0">
                <a:solidFill>
                  <a:schemeClr val="bg1"/>
                </a:solidFill>
              </a:rPr>
              <a:t>On élabore ensuite des recettes en concertation avec l’équipe aux fourneaux …</a:t>
            </a:r>
          </a:p>
        </p:txBody>
      </p:sp>
      <p:sp>
        <p:nvSpPr>
          <p:cNvPr id="4" name="ZoneTexte 3"/>
          <p:cNvSpPr txBox="1"/>
          <p:nvPr/>
        </p:nvSpPr>
        <p:spPr>
          <a:xfrm rot="20761532">
            <a:off x="963705" y="2259400"/>
            <a:ext cx="2728958" cy="3754874"/>
          </a:xfrm>
          <a:prstGeom prst="rect">
            <a:avLst/>
          </a:prstGeom>
          <a:noFill/>
        </p:spPr>
        <p:txBody>
          <a:bodyPr wrap="square" rtlCol="0">
            <a:spAutoFit/>
          </a:bodyPr>
          <a:lstStyle/>
          <a:p>
            <a:pPr marL="285750" indent="-285750">
              <a:buFont typeface="Times New Roman" panose="02020603050405020304" pitchFamily="18" charset="0"/>
              <a:buChar char="-"/>
            </a:pPr>
            <a:r>
              <a:rPr lang="fr-FR" sz="1400" i="1" cap="all" dirty="0">
                <a:latin typeface="Times New Roman" panose="02020603050405020304" pitchFamily="18" charset="0"/>
                <a:cs typeface="Times New Roman" panose="02020603050405020304" pitchFamily="18" charset="0"/>
              </a:rPr>
              <a:t>Tartes aux blettes</a:t>
            </a:r>
          </a:p>
          <a:p>
            <a:pPr marL="285750" indent="-285750">
              <a:buFont typeface="Times New Roman" panose="02020603050405020304" pitchFamily="18" charset="0"/>
              <a:buChar char="-"/>
            </a:pPr>
            <a:r>
              <a:rPr lang="fr-FR" sz="1400" i="1" cap="all" dirty="0">
                <a:latin typeface="Times New Roman" panose="02020603050405020304" pitchFamily="18" charset="0"/>
                <a:cs typeface="Times New Roman" panose="02020603050405020304" pitchFamily="18" charset="0"/>
              </a:rPr>
              <a:t>Tapenade aux noisettes</a:t>
            </a:r>
          </a:p>
          <a:p>
            <a:pPr marL="285750" indent="-285750">
              <a:buFont typeface="Times New Roman" panose="02020603050405020304" pitchFamily="18" charset="0"/>
              <a:buChar char="-"/>
            </a:pPr>
            <a:r>
              <a:rPr lang="fr-FR" sz="1400" i="1" cap="all" dirty="0">
                <a:latin typeface="Times New Roman" panose="02020603050405020304" pitchFamily="18" charset="0"/>
                <a:cs typeface="Times New Roman" panose="02020603050405020304" pitchFamily="18" charset="0"/>
              </a:rPr>
              <a:t>Taboulé</a:t>
            </a:r>
          </a:p>
          <a:p>
            <a:pPr marL="285750" indent="-285750">
              <a:buFont typeface="Times New Roman" panose="02020603050405020304" pitchFamily="18" charset="0"/>
              <a:buChar char="-"/>
            </a:pPr>
            <a:r>
              <a:rPr lang="fr-FR" sz="1400" i="1" cap="all" dirty="0">
                <a:latin typeface="Times New Roman" panose="02020603050405020304" pitchFamily="18" charset="0"/>
                <a:cs typeface="Times New Roman" panose="02020603050405020304" pitchFamily="18" charset="0"/>
              </a:rPr>
              <a:t>Poivre aux baies de</a:t>
            </a:r>
          </a:p>
          <a:p>
            <a:r>
              <a:rPr lang="fr-FR" sz="1400" i="1" cap="all" dirty="0">
                <a:latin typeface="Times New Roman" panose="02020603050405020304" pitchFamily="18" charset="0"/>
                <a:cs typeface="Times New Roman" panose="02020603050405020304" pitchFamily="18" charset="0"/>
              </a:rPr>
              <a:t>              myrte</a:t>
            </a:r>
          </a:p>
          <a:p>
            <a:pPr marL="285750" indent="-285750">
              <a:buFont typeface="Times New Roman" panose="02020603050405020304" pitchFamily="18" charset="0"/>
              <a:buChar char="-"/>
            </a:pPr>
            <a:r>
              <a:rPr lang="fr-FR" sz="1400" i="1" cap="all" dirty="0">
                <a:latin typeface="Times New Roman" panose="02020603050405020304" pitchFamily="18" charset="0"/>
                <a:cs typeface="Times New Roman" panose="02020603050405020304" pitchFamily="18" charset="0"/>
              </a:rPr>
              <a:t>Sels aux herbes</a:t>
            </a:r>
          </a:p>
          <a:p>
            <a:pPr marL="285750" indent="-285750">
              <a:buFont typeface="Times New Roman" panose="02020603050405020304" pitchFamily="18" charset="0"/>
              <a:buChar char="-"/>
            </a:pPr>
            <a:r>
              <a:rPr lang="fr-FR" sz="1400" i="1" cap="all" dirty="0">
                <a:latin typeface="Times New Roman" panose="02020603050405020304" pitchFamily="18" charset="0"/>
                <a:cs typeface="Times New Roman" panose="02020603050405020304" pitchFamily="18" charset="0"/>
              </a:rPr>
              <a:t>Salades Variées</a:t>
            </a:r>
          </a:p>
          <a:p>
            <a:pPr marL="285750" indent="-285750">
              <a:buFont typeface="Times New Roman" panose="02020603050405020304" pitchFamily="18" charset="0"/>
              <a:buChar char="-"/>
            </a:pPr>
            <a:r>
              <a:rPr lang="fr-FR" sz="1400" i="1" cap="all" dirty="0">
                <a:latin typeface="Times New Roman" panose="02020603050405020304" pitchFamily="18" charset="0"/>
                <a:cs typeface="Times New Roman" panose="02020603050405020304" pitchFamily="18" charset="0"/>
              </a:rPr>
              <a:t>Omelettes de</a:t>
            </a:r>
          </a:p>
          <a:p>
            <a:r>
              <a:rPr lang="fr-FR" sz="1400" i="1" cap="all" dirty="0">
                <a:latin typeface="Times New Roman" panose="02020603050405020304" pitchFamily="18" charset="0"/>
                <a:cs typeface="Times New Roman" panose="02020603050405020304" pitchFamily="18" charset="0"/>
              </a:rPr>
              <a:t>             menthe et brocciu</a:t>
            </a:r>
          </a:p>
          <a:p>
            <a:pPr marL="285750" indent="-285750">
              <a:buFont typeface="Times New Roman" panose="02020603050405020304" pitchFamily="18" charset="0"/>
              <a:buChar char="-"/>
            </a:pPr>
            <a:r>
              <a:rPr lang="fr-FR" sz="1400" i="1" cap="all" dirty="0">
                <a:latin typeface="Times New Roman" panose="02020603050405020304" pitchFamily="18" charset="0"/>
                <a:cs typeface="Times New Roman" panose="02020603050405020304" pitchFamily="18" charset="0"/>
              </a:rPr>
              <a:t>Pates au poulet,</a:t>
            </a:r>
          </a:p>
          <a:p>
            <a:r>
              <a:rPr lang="fr-FR" sz="1400" i="1" cap="all" dirty="0">
                <a:latin typeface="Times New Roman" panose="02020603050405020304" pitchFamily="18" charset="0"/>
                <a:cs typeface="Times New Roman" panose="02020603050405020304" pitchFamily="18" charset="0"/>
              </a:rPr>
              <a:t>            romarin et </a:t>
            </a:r>
            <a:r>
              <a:rPr lang="fr-FR" sz="1400" i="1" cap="all" dirty="0" err="1">
                <a:latin typeface="Times New Roman" panose="02020603050405020304" pitchFamily="18" charset="0"/>
                <a:cs typeface="Times New Roman" panose="02020603050405020304" pitchFamily="18" charset="0"/>
              </a:rPr>
              <a:t>pignotti</a:t>
            </a:r>
            <a:endParaRPr lang="fr-FR" sz="1400" i="1" cap="all" dirty="0">
              <a:latin typeface="Times New Roman" panose="02020603050405020304" pitchFamily="18" charset="0"/>
              <a:cs typeface="Times New Roman" panose="02020603050405020304" pitchFamily="18" charset="0"/>
            </a:endParaRPr>
          </a:p>
          <a:p>
            <a:pPr marL="285750" indent="-285750">
              <a:buFont typeface="Times New Roman" panose="02020603050405020304" pitchFamily="18" charset="0"/>
              <a:buChar char="-"/>
            </a:pPr>
            <a:r>
              <a:rPr lang="fr-FR" sz="1400" i="1" cap="all" dirty="0">
                <a:latin typeface="Times New Roman" panose="02020603050405020304" pitchFamily="18" charset="0"/>
                <a:cs typeface="Times New Roman" panose="02020603050405020304" pitchFamily="18" charset="0"/>
              </a:rPr>
              <a:t>Poissons et fenouil</a:t>
            </a:r>
          </a:p>
          <a:p>
            <a:r>
              <a:rPr lang="fr-FR" sz="1400" i="1" cap="all" dirty="0">
                <a:latin typeface="Times New Roman" panose="02020603050405020304" pitchFamily="18" charset="0"/>
                <a:cs typeface="Times New Roman" panose="02020603050405020304" pitchFamily="18" charset="0"/>
              </a:rPr>
              <a:t>           en papillote</a:t>
            </a:r>
          </a:p>
          <a:p>
            <a:pPr marL="285750" indent="-285750">
              <a:buFont typeface="Times New Roman" panose="02020603050405020304" pitchFamily="18" charset="0"/>
              <a:buChar char="-"/>
            </a:pPr>
            <a:r>
              <a:rPr lang="fr-FR" sz="1400" i="1" cap="all" dirty="0">
                <a:latin typeface="Times New Roman" panose="02020603050405020304" pitchFamily="18" charset="0"/>
                <a:cs typeface="Times New Roman" panose="02020603050405020304" pitchFamily="18" charset="0"/>
              </a:rPr>
              <a:t>Pates bolognaise</a:t>
            </a:r>
          </a:p>
          <a:p>
            <a:pPr marL="285750" indent="-285750">
              <a:buFont typeface="Times New Roman" panose="02020603050405020304" pitchFamily="18" charset="0"/>
              <a:buChar char="-"/>
            </a:pPr>
            <a:r>
              <a:rPr lang="fr-FR" sz="1400" i="1" cap="all" dirty="0">
                <a:latin typeface="Times New Roman" panose="02020603050405020304" pitchFamily="18" charset="0"/>
                <a:cs typeface="Times New Roman" panose="02020603050405020304" pitchFamily="18" charset="0"/>
              </a:rPr>
              <a:t>Pates au pesto</a:t>
            </a:r>
          </a:p>
          <a:p>
            <a:pPr marL="285750" indent="-285750">
              <a:buFont typeface="Times New Roman" panose="02020603050405020304" pitchFamily="18" charset="0"/>
              <a:buChar char="-"/>
            </a:pPr>
            <a:r>
              <a:rPr lang="fr-FR" sz="1400" i="1" cap="all" dirty="0" err="1">
                <a:latin typeface="Times New Roman" panose="02020603050405020304" pitchFamily="18" charset="0"/>
                <a:cs typeface="Times New Roman" panose="02020603050405020304" pitchFamily="18" charset="0"/>
              </a:rPr>
              <a:t>pizze</a:t>
            </a:r>
            <a:endParaRPr lang="fr-FR" sz="1400" i="1" cap="all" dirty="0">
              <a:latin typeface="Times New Roman" panose="02020603050405020304" pitchFamily="18" charset="0"/>
              <a:cs typeface="Times New Roman" panose="02020603050405020304" pitchFamily="18" charset="0"/>
            </a:endParaRPr>
          </a:p>
          <a:p>
            <a:r>
              <a:rPr lang="fr-FR" sz="1400" i="1" cap="all" dirty="0" smtClean="0">
                <a:latin typeface="Times New Roman" panose="02020603050405020304" pitchFamily="18" charset="0"/>
                <a:cs typeface="Times New Roman" panose="02020603050405020304" pitchFamily="18" charset="0"/>
              </a:rPr>
              <a:t>	…</a:t>
            </a:r>
            <a:endParaRPr lang="fr-FR" sz="1400" i="1" cap="all" dirty="0">
              <a:latin typeface="Times New Roman" panose="02020603050405020304" pitchFamily="18" charset="0"/>
              <a:cs typeface="Times New Roman" panose="02020603050405020304" pitchFamily="18" charset="0"/>
            </a:endParaRPr>
          </a:p>
        </p:txBody>
      </p:sp>
      <p:sp>
        <p:nvSpPr>
          <p:cNvPr id="5" name="ZoneTexte 4"/>
          <p:cNvSpPr txBox="1"/>
          <p:nvPr/>
        </p:nvSpPr>
        <p:spPr>
          <a:xfrm rot="1779309">
            <a:off x="9956904" y="2057869"/>
            <a:ext cx="1264336" cy="1785104"/>
          </a:xfrm>
          <a:prstGeom prst="rect">
            <a:avLst/>
          </a:prstGeom>
          <a:noFill/>
        </p:spPr>
        <p:txBody>
          <a:bodyPr wrap="square" rtlCol="0">
            <a:spAutoFit/>
          </a:bodyPr>
          <a:lstStyle/>
          <a:p>
            <a:r>
              <a:rPr lang="fr-FR" sz="1600" b="1" dirty="0">
                <a:latin typeface="Bradley Hand ITC" pitchFamily="66" charset="0"/>
              </a:rPr>
              <a:t>Menthe</a:t>
            </a:r>
          </a:p>
          <a:p>
            <a:r>
              <a:rPr lang="fr-FR" sz="1600" b="1" dirty="0">
                <a:latin typeface="Bradley Hand ITC" pitchFamily="66" charset="0"/>
              </a:rPr>
              <a:t>Romarin</a:t>
            </a:r>
          </a:p>
          <a:p>
            <a:r>
              <a:rPr lang="fr-FR" sz="1600" b="1" dirty="0">
                <a:latin typeface="Bradley Hand ITC" pitchFamily="66" charset="0"/>
              </a:rPr>
              <a:t>Nepita</a:t>
            </a:r>
          </a:p>
          <a:p>
            <a:r>
              <a:rPr lang="fr-FR" sz="1600" b="1" dirty="0">
                <a:latin typeface="Bradley Hand ITC" pitchFamily="66" charset="0"/>
              </a:rPr>
              <a:t>Ail</a:t>
            </a:r>
          </a:p>
          <a:p>
            <a:r>
              <a:rPr lang="fr-FR" sz="1600" b="1" dirty="0">
                <a:latin typeface="Bradley Hand ITC" pitchFamily="66" charset="0"/>
              </a:rPr>
              <a:t>Thym</a:t>
            </a:r>
          </a:p>
          <a:p>
            <a:r>
              <a:rPr lang="fr-FR" sz="1600" b="1" dirty="0">
                <a:latin typeface="Bradley Hand ITC" pitchFamily="66" charset="0"/>
              </a:rPr>
              <a:t>Fenouil…</a:t>
            </a:r>
          </a:p>
          <a:p>
            <a:endParaRPr lang="fr-FR" sz="1400" dirty="0"/>
          </a:p>
        </p:txBody>
      </p:sp>
      <p:sp>
        <p:nvSpPr>
          <p:cNvPr id="9" name="ZoneTexte 8"/>
          <p:cNvSpPr txBox="1"/>
          <p:nvPr/>
        </p:nvSpPr>
        <p:spPr>
          <a:xfrm>
            <a:off x="3766477" y="1289327"/>
            <a:ext cx="8425524" cy="461665"/>
          </a:xfrm>
          <a:prstGeom prst="rect">
            <a:avLst/>
          </a:prstGeom>
          <a:noFill/>
        </p:spPr>
        <p:txBody>
          <a:bodyPr wrap="square" rtlCol="0">
            <a:spAutoFit/>
          </a:bodyPr>
          <a:lstStyle/>
          <a:p>
            <a:pPr algn="ctr"/>
            <a:r>
              <a:rPr lang="fr-FR" sz="2400" b="1" dirty="0">
                <a:solidFill>
                  <a:schemeClr val="bg1"/>
                </a:solidFill>
                <a:latin typeface="+mj-lt"/>
              </a:rPr>
              <a:t>… et à partir de là on liste les plantes en fonction des besoins.</a:t>
            </a:r>
            <a:endParaRPr lang="fr-FR" sz="2400" dirty="0">
              <a:solidFill>
                <a:schemeClr val="bg1"/>
              </a:solidFill>
              <a:latin typeface="+mj-lt"/>
            </a:endParaRPr>
          </a:p>
        </p:txBody>
      </p:sp>
    </p:spTree>
  </p:cSld>
  <p:clrMapOvr>
    <a:masterClrMapping/>
  </p:clrMapOvr>
  <p:transition spd="slow" advClick="0" advTm="1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500" fill="hold"/>
                                        <p:tgtEl>
                                          <p:spTgt spid="9"/>
                                        </p:tgtEl>
                                        <p:attrNameLst>
                                          <p:attrName>ppt_w</p:attrName>
                                        </p:attrNameLst>
                                      </p:cBhvr>
                                      <p:tavLst>
                                        <p:tav tm="0">
                                          <p:val>
                                            <p:fltVal val="0"/>
                                          </p:val>
                                        </p:tav>
                                        <p:tav tm="100000">
                                          <p:val>
                                            <p:strVal val="#ppt_w"/>
                                          </p:val>
                                        </p:tav>
                                      </p:tavLst>
                                    </p:anim>
                                    <p:anim calcmode="lin" valueType="num">
                                      <p:cBhvr>
                                        <p:cTn id="47"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nodeType="clickEffect">
                                  <p:stCondLst>
                                    <p:cond delay="0"/>
                                  </p:stCondLst>
                                  <p:childTnLst>
                                    <p:set>
                                      <p:cBhvr>
                                        <p:cTn id="51" dur="1" fill="hold">
                                          <p:stCondLst>
                                            <p:cond delay="0"/>
                                          </p:stCondLst>
                                        </p:cTn>
                                        <p:tgtEl>
                                          <p:spTgt spid="2050"/>
                                        </p:tgtEl>
                                        <p:attrNameLst>
                                          <p:attrName>style.visibility</p:attrName>
                                        </p:attrNameLst>
                                      </p:cBhvr>
                                      <p:to>
                                        <p:strVal val="visible"/>
                                      </p:to>
                                    </p:set>
                                    <p:anim calcmode="lin" valueType="num">
                                      <p:cBhvr>
                                        <p:cTn id="52" dur="500" fill="hold"/>
                                        <p:tgtEl>
                                          <p:spTgt spid="2050"/>
                                        </p:tgtEl>
                                        <p:attrNameLst>
                                          <p:attrName>ppt_w</p:attrName>
                                        </p:attrNameLst>
                                      </p:cBhvr>
                                      <p:tavLst>
                                        <p:tav tm="0">
                                          <p:val>
                                            <p:fltVal val="0"/>
                                          </p:val>
                                        </p:tav>
                                        <p:tav tm="100000">
                                          <p:val>
                                            <p:strVal val="#ppt_w"/>
                                          </p:val>
                                        </p:tav>
                                      </p:tavLst>
                                    </p:anim>
                                    <p:anim calcmode="lin" valueType="num">
                                      <p:cBhvr>
                                        <p:cTn id="53" dur="500" fill="hold"/>
                                        <p:tgtEl>
                                          <p:spTgt spid="2050"/>
                                        </p:tgtEl>
                                        <p:attrNameLst>
                                          <p:attrName>ppt_h</p:attrName>
                                        </p:attrNameLst>
                                      </p:cBhvr>
                                      <p:tavLst>
                                        <p:tav tm="0">
                                          <p:val>
                                            <p:fltVal val="0"/>
                                          </p:val>
                                        </p:tav>
                                        <p:tav tm="100000">
                                          <p:val>
                                            <p:strVal val="#ppt_h"/>
                                          </p:val>
                                        </p:tav>
                                      </p:tavLst>
                                    </p:anim>
                                  </p:childTnLst>
                                </p:cTn>
                              </p:par>
                              <p:par>
                                <p:cTn id="54" presetID="2" presetClass="entr" presetSubtype="4"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ppt_x"/>
                                          </p:val>
                                        </p:tav>
                                        <p:tav tm="100000">
                                          <p:val>
                                            <p:strVal val="#ppt_x"/>
                                          </p:val>
                                        </p:tav>
                                      </p:tavLst>
                                    </p:anim>
                                    <p:anim calcmode="lin" valueType="num">
                                      <p:cBhvr additive="base">
                                        <p:cTn id="57" dur="500" fill="hold"/>
                                        <p:tgtEl>
                                          <p:spTgt spid="8"/>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additive="base">
                                        <p:cTn id="60" dur="500" fill="hold"/>
                                        <p:tgtEl>
                                          <p:spTgt spid="5"/>
                                        </p:tgtEl>
                                        <p:attrNameLst>
                                          <p:attrName>ppt_x</p:attrName>
                                        </p:attrNameLst>
                                      </p:cBhvr>
                                      <p:tavLst>
                                        <p:tav tm="0">
                                          <p:val>
                                            <p:strVal val="#ppt_x"/>
                                          </p:val>
                                        </p:tav>
                                        <p:tav tm="100000">
                                          <p:val>
                                            <p:strVal val="#ppt_x"/>
                                          </p:val>
                                        </p:tav>
                                      </p:tavLst>
                                    </p:anim>
                                    <p:anim calcmode="lin" valueType="num">
                                      <p:cBhvr additive="base">
                                        <p:cTn id="6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animEffect transition="in" filter="fade">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894"/>
            <a:ext cx="12192000" cy="584775"/>
          </a:xfrm>
          <a:prstGeom prst="rect">
            <a:avLst/>
          </a:prstGeom>
          <a:noFill/>
        </p:spPr>
        <p:txBody>
          <a:bodyPr wrap="square" rtlCol="0">
            <a:spAutoFit/>
          </a:bodyPr>
          <a:lstStyle/>
          <a:p>
            <a:pPr lvl="0" algn="ctr" fontAlgn="base">
              <a:spcBef>
                <a:spcPct val="0"/>
              </a:spcBef>
              <a:spcAft>
                <a:spcPct val="0"/>
              </a:spcAft>
            </a:pPr>
            <a:r>
              <a:rPr lang="fr-FR" sz="3200" b="1" dirty="0">
                <a:ln>
                  <a:solidFill>
                    <a:srgbClr val="002060"/>
                  </a:solidFill>
                </a:ln>
                <a:solidFill>
                  <a:srgbClr val="00B0F0"/>
                </a:solidFill>
                <a:effectLst>
                  <a:outerShdw blurRad="50800" dist="38100" dir="2700000" algn="tl" rotWithShape="0">
                    <a:prstClr val="black">
                      <a:alpha val="40000"/>
                    </a:prstClr>
                  </a:outerShdw>
                </a:effectLst>
                <a:latin typeface="Broadway" pitchFamily="82" charset="0"/>
                <a:ea typeface="Times New Roman" pitchFamily="18" charset="0"/>
                <a:cs typeface="Segoe UI" pitchFamily="34" charset="0"/>
              </a:rPr>
              <a:t>Les objectifs de développement durable du projet :</a:t>
            </a:r>
            <a:endParaRPr lang="fr-FR" sz="3200" b="1" dirty="0">
              <a:ln>
                <a:solidFill>
                  <a:srgbClr val="002060"/>
                </a:solidFill>
              </a:ln>
              <a:solidFill>
                <a:srgbClr val="00B0F0"/>
              </a:solidFill>
              <a:effectLst>
                <a:outerShdw blurRad="50800" dist="38100" dir="2700000" algn="tl" rotWithShape="0">
                  <a:prstClr val="black">
                    <a:alpha val="40000"/>
                  </a:prstClr>
                </a:outerShdw>
              </a:effectLst>
              <a:latin typeface="Cooper Black" pitchFamily="18" charset="0"/>
              <a:ea typeface="Times New Roman" pitchFamily="18" charset="0"/>
              <a:cs typeface="Segoe UI" pitchFamily="34" charset="0"/>
            </a:endParaRPr>
          </a:p>
        </p:txBody>
      </p:sp>
      <p:pic>
        <p:nvPicPr>
          <p:cNvPr id="3" name="Image 2"/>
          <p:cNvPicPr/>
          <p:nvPr/>
        </p:nvPicPr>
        <p:blipFill>
          <a:blip r:embed="rId2" cstate="print"/>
          <a:srcRect l="8537" t="12235" r="70733" b="50588"/>
          <a:stretch>
            <a:fillRect/>
          </a:stretch>
        </p:blipFill>
        <p:spPr bwMode="auto">
          <a:xfrm>
            <a:off x="347335" y="922487"/>
            <a:ext cx="1419336" cy="1442925"/>
          </a:xfrm>
          <a:prstGeom prst="rect">
            <a:avLst/>
          </a:prstGeom>
          <a:noFill/>
          <a:ln w="38100">
            <a:noFill/>
            <a:miter lim="800000"/>
            <a:headEnd/>
            <a:tailEnd/>
          </a:ln>
        </p:spPr>
      </p:pic>
      <p:sp>
        <p:nvSpPr>
          <p:cNvPr id="4" name="ZoneTexte 3"/>
          <p:cNvSpPr txBox="1"/>
          <p:nvPr/>
        </p:nvSpPr>
        <p:spPr>
          <a:xfrm>
            <a:off x="1806272" y="1351560"/>
            <a:ext cx="3857652" cy="584775"/>
          </a:xfrm>
          <a:prstGeom prst="rect">
            <a:avLst/>
          </a:prstGeom>
          <a:noFill/>
          <a:ln w="38100">
            <a:noFill/>
          </a:ln>
        </p:spPr>
        <p:txBody>
          <a:bodyPr wrap="square" rtlCol="0">
            <a:spAutoFit/>
          </a:bodyPr>
          <a:lstStyle/>
          <a:p>
            <a:pPr lvl="0" algn="just" eaLnBrk="0" fontAlgn="base" hangingPunct="0">
              <a:spcBef>
                <a:spcPct val="0"/>
              </a:spcBef>
              <a:spcAft>
                <a:spcPct val="0"/>
              </a:spcAft>
            </a:pPr>
            <a:r>
              <a:rPr lang="fr-FR" sz="1600" cap="all" dirty="0">
                <a:ln>
                  <a:solidFill>
                    <a:srgbClr val="002060"/>
                  </a:solidFill>
                </a:ln>
                <a:solidFill>
                  <a:schemeClr val="tx1">
                    <a:lumMod val="65000"/>
                    <a:lumOff val="35000"/>
                  </a:schemeClr>
                </a:solidFill>
                <a:latin typeface="Arial" panose="020B0604020202020204" pitchFamily="34" charset="0"/>
                <a:cs typeface="Arial" pitchFamily="34" charset="0"/>
              </a:rPr>
              <a:t>Promouvoir le bien être de tous.</a:t>
            </a:r>
          </a:p>
        </p:txBody>
      </p:sp>
      <p:pic>
        <p:nvPicPr>
          <p:cNvPr id="5" name="Image 4"/>
          <p:cNvPicPr/>
          <p:nvPr/>
        </p:nvPicPr>
        <p:blipFill>
          <a:blip r:embed="rId3" cstate="print"/>
          <a:srcRect l="30774" t="11765" r="48094" b="50117"/>
          <a:stretch>
            <a:fillRect/>
          </a:stretch>
        </p:blipFill>
        <p:spPr bwMode="auto">
          <a:xfrm>
            <a:off x="6096000" y="922486"/>
            <a:ext cx="1431842" cy="1442925"/>
          </a:xfrm>
          <a:prstGeom prst="rect">
            <a:avLst/>
          </a:prstGeom>
          <a:noFill/>
          <a:ln w="38100">
            <a:noFill/>
            <a:miter lim="800000"/>
            <a:headEnd/>
            <a:tailEnd/>
          </a:ln>
        </p:spPr>
      </p:pic>
      <p:sp>
        <p:nvSpPr>
          <p:cNvPr id="6" name="Rectangle 6"/>
          <p:cNvSpPr>
            <a:spLocks noChangeArrowheads="1"/>
          </p:cNvSpPr>
          <p:nvPr/>
        </p:nvSpPr>
        <p:spPr bwMode="auto">
          <a:xfrm>
            <a:off x="7596198" y="1228448"/>
            <a:ext cx="4313738" cy="830997"/>
          </a:xfrm>
          <a:prstGeom prst="rect">
            <a:avLst/>
          </a:prstGeom>
          <a:noFill/>
          <a:ln w="38100">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sz="1600" cap="all" dirty="0">
                <a:ln>
                  <a:solidFill>
                    <a:srgbClr val="002060"/>
                  </a:solidFill>
                </a:ln>
                <a:latin typeface="Arial" panose="020B0604020202020204" pitchFamily="34" charset="0"/>
                <a:ea typeface="Times New Roman" pitchFamily="18" charset="0"/>
                <a:cs typeface="Arial" panose="020B0604020202020204" pitchFamily="34" charset="0"/>
              </a:rPr>
              <a:t>Partager des connaissances et des compétences en lien avec les fondamentaux du socle commun. </a:t>
            </a:r>
          </a:p>
        </p:txBody>
      </p:sp>
      <p:pic>
        <p:nvPicPr>
          <p:cNvPr id="8" name="Image 7"/>
          <p:cNvPicPr/>
          <p:nvPr/>
        </p:nvPicPr>
        <p:blipFill>
          <a:blip r:embed="rId4" cstate="print"/>
          <a:srcRect l="52879" t="11765" r="26245" b="50117"/>
          <a:stretch>
            <a:fillRect/>
          </a:stretch>
        </p:blipFill>
        <p:spPr bwMode="auto">
          <a:xfrm>
            <a:off x="356104" y="2919094"/>
            <a:ext cx="1419336" cy="1448439"/>
          </a:xfrm>
          <a:prstGeom prst="rect">
            <a:avLst/>
          </a:prstGeom>
          <a:noFill/>
          <a:ln w="38100">
            <a:noFill/>
            <a:miter lim="800000"/>
            <a:headEnd/>
            <a:tailEnd/>
          </a:ln>
        </p:spPr>
      </p:pic>
      <p:sp>
        <p:nvSpPr>
          <p:cNvPr id="9" name="ZoneTexte 8"/>
          <p:cNvSpPr txBox="1"/>
          <p:nvPr/>
        </p:nvSpPr>
        <p:spPr>
          <a:xfrm>
            <a:off x="1806272" y="3350925"/>
            <a:ext cx="3929090" cy="584775"/>
          </a:xfrm>
          <a:prstGeom prst="rect">
            <a:avLst/>
          </a:prstGeom>
          <a:noFill/>
          <a:ln w="38100">
            <a:noFill/>
          </a:ln>
        </p:spPr>
        <p:txBody>
          <a:bodyPr wrap="square" rtlCol="0">
            <a:spAutoFit/>
          </a:bodyPr>
          <a:lstStyle/>
          <a:p>
            <a:pPr lvl="0" eaLnBrk="0" fontAlgn="base" hangingPunct="0">
              <a:spcBef>
                <a:spcPct val="0"/>
              </a:spcBef>
              <a:spcAft>
                <a:spcPct val="0"/>
              </a:spcAft>
            </a:pPr>
            <a:r>
              <a:rPr lang="fr-FR" sz="1600" cap="all" dirty="0">
                <a:ln>
                  <a:solidFill>
                    <a:srgbClr val="002060"/>
                  </a:solidFill>
                </a:ln>
                <a:latin typeface="Arial" panose="020B0604020202020204" pitchFamily="34" charset="0"/>
                <a:ea typeface="Times New Roman" pitchFamily="18" charset="0"/>
                <a:cs typeface="Arial" panose="020B0604020202020204" pitchFamily="34" charset="0"/>
              </a:rPr>
              <a:t>Participer à un projet collectif. </a:t>
            </a:r>
          </a:p>
        </p:txBody>
      </p:sp>
      <p:pic>
        <p:nvPicPr>
          <p:cNvPr id="10" name="Image 9"/>
          <p:cNvPicPr/>
          <p:nvPr/>
        </p:nvPicPr>
        <p:blipFill rotWithShape="1">
          <a:blip r:embed="rId5" cstate="print"/>
          <a:srcRect l="53144" t="52235" r="25868" b="10824"/>
          <a:stretch/>
        </p:blipFill>
        <p:spPr bwMode="auto">
          <a:xfrm>
            <a:off x="6108506" y="2922427"/>
            <a:ext cx="1419336" cy="1448439"/>
          </a:xfrm>
          <a:prstGeom prst="rect">
            <a:avLst/>
          </a:prstGeom>
          <a:noFill/>
          <a:ln w="38100">
            <a:noFill/>
            <a:miter lim="800000"/>
            <a:headEnd/>
            <a:tailEnd/>
          </a:ln>
        </p:spPr>
      </p:pic>
      <p:sp>
        <p:nvSpPr>
          <p:cNvPr id="11" name="ZoneTexte 10"/>
          <p:cNvSpPr txBox="1"/>
          <p:nvPr/>
        </p:nvSpPr>
        <p:spPr>
          <a:xfrm>
            <a:off x="7596198" y="3474035"/>
            <a:ext cx="3000396" cy="338554"/>
          </a:xfrm>
          <a:prstGeom prst="rect">
            <a:avLst/>
          </a:prstGeom>
          <a:noFill/>
          <a:ln w="38100">
            <a:noFill/>
          </a:ln>
        </p:spPr>
        <p:txBody>
          <a:bodyPr wrap="square" rtlCol="0">
            <a:spAutoFit/>
          </a:bodyPr>
          <a:lstStyle/>
          <a:p>
            <a:pPr lvl="0" eaLnBrk="0" fontAlgn="base" hangingPunct="0">
              <a:spcBef>
                <a:spcPct val="0"/>
              </a:spcBef>
              <a:spcAft>
                <a:spcPct val="0"/>
              </a:spcAft>
            </a:pPr>
            <a:r>
              <a:rPr lang="fr-FR" sz="1600" cap="all" dirty="0">
                <a:ln>
                  <a:solidFill>
                    <a:srgbClr val="002060"/>
                  </a:solidFill>
                </a:ln>
                <a:latin typeface="Arial" panose="020B0604020202020204" pitchFamily="34" charset="0"/>
                <a:ea typeface="Times New Roman" pitchFamily="18" charset="0"/>
                <a:cs typeface="Arial" panose="020B0604020202020204" pitchFamily="34" charset="0"/>
              </a:rPr>
              <a:t>Vivre avec les saisons</a:t>
            </a:r>
            <a:r>
              <a:rPr lang="fr-FR" sz="1600" cap="all" dirty="0">
                <a:ln>
                  <a:solidFill>
                    <a:srgbClr val="002060"/>
                  </a:solidFill>
                </a:ln>
                <a:latin typeface="Arial" panose="020B0604020202020204" pitchFamily="34" charset="0"/>
                <a:cs typeface="Arial" panose="020B0604020202020204" pitchFamily="34" charset="0"/>
              </a:rPr>
              <a:t>.</a:t>
            </a:r>
          </a:p>
        </p:txBody>
      </p:sp>
      <p:pic>
        <p:nvPicPr>
          <p:cNvPr id="12" name="Image 11"/>
          <p:cNvPicPr/>
          <p:nvPr/>
        </p:nvPicPr>
        <p:blipFill>
          <a:blip r:embed="rId6" cstate="print"/>
          <a:srcRect l="75513" t="51529" r="3762" b="11294"/>
          <a:stretch>
            <a:fillRect/>
          </a:stretch>
        </p:blipFill>
        <p:spPr bwMode="auto">
          <a:xfrm>
            <a:off x="347335" y="4859079"/>
            <a:ext cx="1419335" cy="1442925"/>
          </a:xfrm>
          <a:prstGeom prst="rect">
            <a:avLst/>
          </a:prstGeom>
          <a:noFill/>
          <a:ln w="38100">
            <a:noFill/>
            <a:miter lim="800000"/>
            <a:headEnd/>
            <a:tailEnd/>
          </a:ln>
        </p:spPr>
      </p:pic>
      <p:sp>
        <p:nvSpPr>
          <p:cNvPr id="13" name="ZoneTexte 12"/>
          <p:cNvSpPr txBox="1"/>
          <p:nvPr/>
        </p:nvSpPr>
        <p:spPr>
          <a:xfrm>
            <a:off x="1806272" y="5288153"/>
            <a:ext cx="3497640" cy="584775"/>
          </a:xfrm>
          <a:prstGeom prst="rect">
            <a:avLst/>
          </a:prstGeom>
          <a:noFill/>
          <a:ln w="38100">
            <a:noFill/>
          </a:ln>
        </p:spPr>
        <p:txBody>
          <a:bodyPr wrap="square" rtlCol="0">
            <a:spAutoFit/>
          </a:bodyPr>
          <a:lstStyle/>
          <a:p>
            <a:pPr lvl="0" eaLnBrk="0" fontAlgn="base" hangingPunct="0">
              <a:spcBef>
                <a:spcPct val="0"/>
              </a:spcBef>
              <a:spcAft>
                <a:spcPct val="0"/>
              </a:spcAft>
            </a:pPr>
            <a:r>
              <a:rPr lang="fr-FR" sz="1600" cap="all" dirty="0">
                <a:ln>
                  <a:solidFill>
                    <a:srgbClr val="002060"/>
                  </a:solidFill>
                </a:ln>
                <a:latin typeface="Arial" panose="020B0604020202020204" pitchFamily="34" charset="0"/>
                <a:ea typeface="Times New Roman" pitchFamily="18" charset="0"/>
                <a:cs typeface="Arial" panose="020B0604020202020204" pitchFamily="34" charset="0"/>
              </a:rPr>
              <a:t>Apprendre à produire et consommer responsable.</a:t>
            </a:r>
          </a:p>
        </p:txBody>
      </p:sp>
      <p:pic>
        <p:nvPicPr>
          <p:cNvPr id="14" name="Image 13"/>
          <p:cNvPicPr/>
          <p:nvPr/>
        </p:nvPicPr>
        <p:blipFill>
          <a:blip r:embed="rId7" cstate="print"/>
          <a:srcRect l="8405" t="48941" r="70814" b="13882"/>
          <a:stretch>
            <a:fillRect/>
          </a:stretch>
        </p:blipFill>
        <p:spPr bwMode="auto">
          <a:xfrm>
            <a:off x="6090784" y="4867122"/>
            <a:ext cx="1437057" cy="1434882"/>
          </a:xfrm>
          <a:prstGeom prst="rect">
            <a:avLst/>
          </a:prstGeom>
          <a:noFill/>
          <a:ln w="38100">
            <a:noFill/>
            <a:miter lim="800000"/>
            <a:headEnd/>
            <a:tailEnd/>
          </a:ln>
        </p:spPr>
      </p:pic>
      <p:sp>
        <p:nvSpPr>
          <p:cNvPr id="15" name="ZoneTexte 14"/>
          <p:cNvSpPr txBox="1"/>
          <p:nvPr/>
        </p:nvSpPr>
        <p:spPr>
          <a:xfrm>
            <a:off x="7596198" y="5285050"/>
            <a:ext cx="3459804" cy="584775"/>
          </a:xfrm>
          <a:prstGeom prst="rect">
            <a:avLst/>
          </a:prstGeom>
          <a:noFill/>
          <a:ln w="38100">
            <a:noFill/>
          </a:ln>
        </p:spPr>
        <p:txBody>
          <a:bodyPr wrap="square" rtlCol="0">
            <a:spAutoFit/>
          </a:bodyPr>
          <a:lstStyle/>
          <a:p>
            <a:pPr lvl="0" fontAlgn="base">
              <a:spcBef>
                <a:spcPct val="0"/>
              </a:spcBef>
              <a:spcAft>
                <a:spcPct val="0"/>
              </a:spcAft>
            </a:pPr>
            <a:r>
              <a:rPr lang="fr-FR" sz="1600" cap="all" dirty="0">
                <a:ln>
                  <a:solidFill>
                    <a:srgbClr val="002060"/>
                  </a:solidFill>
                </a:ln>
                <a:latin typeface="Arial" panose="020B0604020202020204" pitchFamily="34" charset="0"/>
                <a:ea typeface="Times New Roman" pitchFamily="18" charset="0"/>
                <a:cs typeface="Arial" panose="020B0604020202020204" pitchFamily="34" charset="0"/>
              </a:rPr>
              <a:t>Découvrir et protéger la flore endémique de l’ile.</a:t>
            </a:r>
            <a:endParaRPr lang="fr-FR" sz="1600" cap="all" dirty="0">
              <a:ln>
                <a:solidFill>
                  <a:srgbClr val="002060"/>
                </a:solidFill>
              </a:ln>
              <a:latin typeface="Arial" pitchFamily="34" charset="0"/>
              <a:cs typeface="Arial" pitchFamily="34" charset="0"/>
            </a:endParaRPr>
          </a:p>
        </p:txBody>
      </p:sp>
    </p:spTree>
    <p:extLst>
      <p:ext uri="{BB962C8B-B14F-4D97-AF65-F5344CB8AC3E}">
        <p14:creationId xmlns="" xmlns:p14="http://schemas.microsoft.com/office/powerpoint/2010/main" val="2346631613"/>
      </p:ext>
    </p:extLst>
  </p:cSld>
  <p:clrMapOvr>
    <a:masterClrMapping/>
  </p:clrMapOvr>
  <p:transition spd="slow" advClick="0" advTm="20000">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05"/>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 calcmode="lin" valueType="num">
                                      <p:cBhvr>
                                        <p:cTn id="16" dur="1000" fill="hold"/>
                                        <p:tgtEl>
                                          <p:spTgt spid="4"/>
                                        </p:tgtEl>
                                        <p:attrNameLst>
                                          <p:attrName>ppt_x</p:attrName>
                                        </p:attrNameLst>
                                      </p:cBhvr>
                                      <p:tavLst>
                                        <p:tav tm="0">
                                          <p:val>
                                            <p:strVal val="#ppt_x-.2"/>
                                          </p:val>
                                        </p:tav>
                                        <p:tav tm="100000">
                                          <p:val>
                                            <p:strVal val="#ppt_x"/>
                                          </p:val>
                                        </p:tav>
                                      </p:tavLst>
                                    </p:anim>
                                    <p:anim calcmode="lin" valueType="num">
                                      <p:cBhvr>
                                        <p:cTn id="17" dur="1000" fill="hold"/>
                                        <p:tgtEl>
                                          <p:spTgt spid="4"/>
                                        </p:tgtEl>
                                        <p:attrNameLst>
                                          <p:attrName>ppt_y</p:attrName>
                                        </p:attrNameLst>
                                      </p:cBhvr>
                                      <p:tavLst>
                                        <p:tav tm="0">
                                          <p:val>
                                            <p:strVal val="#ppt_y"/>
                                          </p:val>
                                        </p:tav>
                                        <p:tav tm="100000">
                                          <p:val>
                                            <p:strVal val="#ppt_y"/>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4" presetClass="entr" presetSubtype="0" accel="10000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strVal val="#ppt_w*0.05"/>
                                          </p:val>
                                        </p:tav>
                                        <p:tav tm="100000">
                                          <p:val>
                                            <p:strVal val="#ppt_w"/>
                                          </p:val>
                                        </p:tav>
                                      </p:tavLst>
                                    </p:anim>
                                    <p:anim calcmode="lin" valueType="num">
                                      <p:cBhvr>
                                        <p:cTn id="24" dur="500" fill="hold"/>
                                        <p:tgtEl>
                                          <p:spTgt spid="5"/>
                                        </p:tgtEl>
                                        <p:attrNameLst>
                                          <p:attrName>ppt_h</p:attrName>
                                        </p:attrNameLst>
                                      </p:cBhvr>
                                      <p:tavLst>
                                        <p:tav tm="0">
                                          <p:val>
                                            <p:strVal val="#ppt_h"/>
                                          </p:val>
                                        </p:tav>
                                        <p:tav tm="100000">
                                          <p:val>
                                            <p:strVal val="#ppt_h"/>
                                          </p:val>
                                        </p:tav>
                                      </p:tavLst>
                                    </p:anim>
                                    <p:anim calcmode="lin" valueType="num">
                                      <p:cBhvr>
                                        <p:cTn id="25" dur="500" fill="hold"/>
                                        <p:tgtEl>
                                          <p:spTgt spid="5"/>
                                        </p:tgtEl>
                                        <p:attrNameLst>
                                          <p:attrName>ppt_x</p:attrName>
                                        </p:attrNameLst>
                                      </p:cBhvr>
                                      <p:tavLst>
                                        <p:tav tm="0">
                                          <p:val>
                                            <p:strVal val="#ppt_x-.2"/>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Effect transition="in" filter="fade">
                                      <p:cBhvr>
                                        <p:cTn id="27" dur="500"/>
                                        <p:tgtEl>
                                          <p:spTgt spid="5"/>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strVal val="#ppt_w*0.05"/>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 calcmode="lin" valueType="num">
                                      <p:cBhvr>
                                        <p:cTn id="32" dur="1000" fill="hold"/>
                                        <p:tgtEl>
                                          <p:spTgt spid="6"/>
                                        </p:tgtEl>
                                        <p:attrNameLst>
                                          <p:attrName>ppt_x</p:attrName>
                                        </p:attrNameLst>
                                      </p:cBhvr>
                                      <p:tavLst>
                                        <p:tav tm="0">
                                          <p:val>
                                            <p:strVal val="#ppt_x-.2"/>
                                          </p:val>
                                        </p:tav>
                                        <p:tav tm="100000">
                                          <p:val>
                                            <p:strVal val="#ppt_x"/>
                                          </p:val>
                                        </p:tav>
                                      </p:tavLst>
                                    </p:anim>
                                    <p:anim calcmode="lin" valueType="num">
                                      <p:cBhvr>
                                        <p:cTn id="33" dur="1000" fill="hold"/>
                                        <p:tgtEl>
                                          <p:spTgt spid="6"/>
                                        </p:tgtEl>
                                        <p:attrNameLst>
                                          <p:attrName>ppt_y</p:attrName>
                                        </p:attrNameLst>
                                      </p:cBhvr>
                                      <p:tavLst>
                                        <p:tav tm="0">
                                          <p:val>
                                            <p:strVal val="#ppt_y"/>
                                          </p:val>
                                        </p:tav>
                                        <p:tav tm="100000">
                                          <p:val>
                                            <p:strVal val="#ppt_y"/>
                                          </p:val>
                                        </p:tav>
                                      </p:tavLst>
                                    </p:anim>
                                    <p:animEffect transition="in" filter="fade">
                                      <p:cBhvr>
                                        <p:cTn id="34" dur="1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1499"/>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strVal val="#ppt_w*0.05"/>
                                          </p:val>
                                        </p:tav>
                                        <p:tav tm="100000">
                                          <p:val>
                                            <p:strVal val="#ppt_w"/>
                                          </p:val>
                                        </p:tav>
                                      </p:tavLst>
                                    </p:anim>
                                    <p:anim calcmode="lin" valueType="num">
                                      <p:cBhvr>
                                        <p:cTn id="44" dur="500" fill="hold"/>
                                        <p:tgtEl>
                                          <p:spTgt spid="8"/>
                                        </p:tgtEl>
                                        <p:attrNameLst>
                                          <p:attrName>ppt_h</p:attrName>
                                        </p:attrNameLst>
                                      </p:cBhvr>
                                      <p:tavLst>
                                        <p:tav tm="0">
                                          <p:val>
                                            <p:strVal val="#ppt_h"/>
                                          </p:val>
                                        </p:tav>
                                        <p:tav tm="100000">
                                          <p:val>
                                            <p:strVal val="#ppt_h"/>
                                          </p:val>
                                        </p:tav>
                                      </p:tavLst>
                                    </p:anim>
                                    <p:anim calcmode="lin" valueType="num">
                                      <p:cBhvr>
                                        <p:cTn id="45" dur="500" fill="hold"/>
                                        <p:tgtEl>
                                          <p:spTgt spid="8"/>
                                        </p:tgtEl>
                                        <p:attrNameLst>
                                          <p:attrName>ppt_x</p:attrName>
                                        </p:attrNameLst>
                                      </p:cBhvr>
                                      <p:tavLst>
                                        <p:tav tm="0">
                                          <p:val>
                                            <p:strVal val="#ppt_x-.2"/>
                                          </p:val>
                                        </p:tav>
                                        <p:tav tm="100000">
                                          <p:val>
                                            <p:strVal val="#ppt_x"/>
                                          </p:val>
                                        </p:tav>
                                      </p:tavLst>
                                    </p:anim>
                                    <p:anim calcmode="lin" valueType="num">
                                      <p:cBhvr>
                                        <p:cTn id="46" dur="500" fill="hold"/>
                                        <p:tgtEl>
                                          <p:spTgt spid="8"/>
                                        </p:tgtEl>
                                        <p:attrNameLst>
                                          <p:attrName>ppt_y</p:attrName>
                                        </p:attrNameLst>
                                      </p:cBhvr>
                                      <p:tavLst>
                                        <p:tav tm="0">
                                          <p:val>
                                            <p:strVal val="#ppt_y"/>
                                          </p:val>
                                        </p:tav>
                                        <p:tav tm="100000">
                                          <p:val>
                                            <p:strVal val="#ppt_y"/>
                                          </p:val>
                                        </p:tav>
                                      </p:tavLst>
                                    </p:anim>
                                    <p:animEffect transition="in" filter="fade">
                                      <p:cBhvr>
                                        <p:cTn id="47" dur="500"/>
                                        <p:tgtEl>
                                          <p:spTgt spid="8"/>
                                        </p:tgtEl>
                                      </p:cBhvr>
                                    </p:animEffect>
                                  </p:childTnLst>
                                </p:cTn>
                              </p:par>
                              <p:par>
                                <p:cTn id="48" presetID="54" presetClass="entr" presetSubtype="0" accel="10000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1000" fill="hold"/>
                                        <p:tgtEl>
                                          <p:spTgt spid="9"/>
                                        </p:tgtEl>
                                        <p:attrNameLst>
                                          <p:attrName>ppt_w</p:attrName>
                                        </p:attrNameLst>
                                      </p:cBhvr>
                                      <p:tavLst>
                                        <p:tav tm="0">
                                          <p:val>
                                            <p:strVal val="#ppt_w*0.05"/>
                                          </p:val>
                                        </p:tav>
                                        <p:tav tm="100000">
                                          <p:val>
                                            <p:strVal val="#ppt_w"/>
                                          </p:val>
                                        </p:tav>
                                      </p:tavLst>
                                    </p:anim>
                                    <p:anim calcmode="lin" valueType="num">
                                      <p:cBhvr>
                                        <p:cTn id="51" dur="1000" fill="hold"/>
                                        <p:tgtEl>
                                          <p:spTgt spid="9"/>
                                        </p:tgtEl>
                                        <p:attrNameLst>
                                          <p:attrName>ppt_h</p:attrName>
                                        </p:attrNameLst>
                                      </p:cBhvr>
                                      <p:tavLst>
                                        <p:tav tm="0">
                                          <p:val>
                                            <p:strVal val="#ppt_h"/>
                                          </p:val>
                                        </p:tav>
                                        <p:tav tm="100000">
                                          <p:val>
                                            <p:strVal val="#ppt_h"/>
                                          </p:val>
                                        </p:tav>
                                      </p:tavLst>
                                    </p:anim>
                                    <p:anim calcmode="lin" valueType="num">
                                      <p:cBhvr>
                                        <p:cTn id="52" dur="1000" fill="hold"/>
                                        <p:tgtEl>
                                          <p:spTgt spid="9"/>
                                        </p:tgtEl>
                                        <p:attrNameLst>
                                          <p:attrName>ppt_x</p:attrName>
                                        </p:attrNameLst>
                                      </p:cBhvr>
                                      <p:tavLst>
                                        <p:tav tm="0">
                                          <p:val>
                                            <p:strVal val="#ppt_x-.2"/>
                                          </p:val>
                                        </p:tav>
                                        <p:tav tm="100000">
                                          <p:val>
                                            <p:strVal val="#ppt_x"/>
                                          </p:val>
                                        </p:tav>
                                      </p:tavLst>
                                    </p:anim>
                                    <p:anim calcmode="lin" valueType="num">
                                      <p:cBhvr>
                                        <p:cTn id="53" dur="1000" fill="hold"/>
                                        <p:tgtEl>
                                          <p:spTgt spid="9"/>
                                        </p:tgtEl>
                                        <p:attrNameLst>
                                          <p:attrName>ppt_y</p:attrName>
                                        </p:attrNameLst>
                                      </p:cBhvr>
                                      <p:tavLst>
                                        <p:tav tm="0">
                                          <p:val>
                                            <p:strVal val="#ppt_y"/>
                                          </p:val>
                                        </p:tav>
                                        <p:tav tm="100000">
                                          <p:val>
                                            <p:strVal val="#ppt_y"/>
                                          </p:val>
                                        </p:tav>
                                      </p:tavLst>
                                    </p:anim>
                                    <p:animEffect transition="in" filter="fade">
                                      <p:cBhvr>
                                        <p:cTn id="54" dur="10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54" presetClass="entr" presetSubtype="0" accel="10000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strVal val="#ppt_w*0.05"/>
                                          </p:val>
                                        </p:tav>
                                        <p:tav tm="100000">
                                          <p:val>
                                            <p:strVal val="#ppt_w"/>
                                          </p:val>
                                        </p:tav>
                                      </p:tavLst>
                                    </p:anim>
                                    <p:anim calcmode="lin" valueType="num">
                                      <p:cBhvr>
                                        <p:cTn id="60" dur="500" fill="hold"/>
                                        <p:tgtEl>
                                          <p:spTgt spid="10"/>
                                        </p:tgtEl>
                                        <p:attrNameLst>
                                          <p:attrName>ppt_h</p:attrName>
                                        </p:attrNameLst>
                                      </p:cBhvr>
                                      <p:tavLst>
                                        <p:tav tm="0">
                                          <p:val>
                                            <p:strVal val="#ppt_h"/>
                                          </p:val>
                                        </p:tav>
                                        <p:tav tm="100000">
                                          <p:val>
                                            <p:strVal val="#ppt_h"/>
                                          </p:val>
                                        </p:tav>
                                      </p:tavLst>
                                    </p:anim>
                                    <p:anim calcmode="lin" valueType="num">
                                      <p:cBhvr>
                                        <p:cTn id="61" dur="500" fill="hold"/>
                                        <p:tgtEl>
                                          <p:spTgt spid="10"/>
                                        </p:tgtEl>
                                        <p:attrNameLst>
                                          <p:attrName>ppt_x</p:attrName>
                                        </p:attrNameLst>
                                      </p:cBhvr>
                                      <p:tavLst>
                                        <p:tav tm="0">
                                          <p:val>
                                            <p:strVal val="#ppt_x-.2"/>
                                          </p:val>
                                        </p:tav>
                                        <p:tav tm="100000">
                                          <p:val>
                                            <p:strVal val="#ppt_x"/>
                                          </p:val>
                                        </p:tav>
                                      </p:tavLst>
                                    </p:anim>
                                    <p:anim calcmode="lin" valueType="num">
                                      <p:cBhvr>
                                        <p:cTn id="62" dur="500" fill="hold"/>
                                        <p:tgtEl>
                                          <p:spTgt spid="10"/>
                                        </p:tgtEl>
                                        <p:attrNameLst>
                                          <p:attrName>ppt_y</p:attrName>
                                        </p:attrNameLst>
                                      </p:cBhvr>
                                      <p:tavLst>
                                        <p:tav tm="0">
                                          <p:val>
                                            <p:strVal val="#ppt_y"/>
                                          </p:val>
                                        </p:tav>
                                        <p:tav tm="100000">
                                          <p:val>
                                            <p:strVal val="#ppt_y"/>
                                          </p:val>
                                        </p:tav>
                                      </p:tavLst>
                                    </p:anim>
                                    <p:animEffect transition="in" filter="fade">
                                      <p:cBhvr>
                                        <p:cTn id="63" dur="500"/>
                                        <p:tgtEl>
                                          <p:spTgt spid="10"/>
                                        </p:tgtEl>
                                      </p:cBhvr>
                                    </p:animEffect>
                                  </p:childTnLst>
                                </p:cTn>
                              </p:par>
                              <p:par>
                                <p:cTn id="64" presetID="54" presetClass="entr" presetSubtype="0" accel="10000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1000" fill="hold"/>
                                        <p:tgtEl>
                                          <p:spTgt spid="11"/>
                                        </p:tgtEl>
                                        <p:attrNameLst>
                                          <p:attrName>ppt_w</p:attrName>
                                        </p:attrNameLst>
                                      </p:cBhvr>
                                      <p:tavLst>
                                        <p:tav tm="0">
                                          <p:val>
                                            <p:strVal val="#ppt_w*0.05"/>
                                          </p:val>
                                        </p:tav>
                                        <p:tav tm="100000">
                                          <p:val>
                                            <p:strVal val="#ppt_w"/>
                                          </p:val>
                                        </p:tav>
                                      </p:tavLst>
                                    </p:anim>
                                    <p:anim calcmode="lin" valueType="num">
                                      <p:cBhvr>
                                        <p:cTn id="67" dur="1000" fill="hold"/>
                                        <p:tgtEl>
                                          <p:spTgt spid="11"/>
                                        </p:tgtEl>
                                        <p:attrNameLst>
                                          <p:attrName>ppt_h</p:attrName>
                                        </p:attrNameLst>
                                      </p:cBhvr>
                                      <p:tavLst>
                                        <p:tav tm="0">
                                          <p:val>
                                            <p:strVal val="#ppt_h"/>
                                          </p:val>
                                        </p:tav>
                                        <p:tav tm="100000">
                                          <p:val>
                                            <p:strVal val="#ppt_h"/>
                                          </p:val>
                                        </p:tav>
                                      </p:tavLst>
                                    </p:anim>
                                    <p:anim calcmode="lin" valueType="num">
                                      <p:cBhvr>
                                        <p:cTn id="68" dur="1000" fill="hold"/>
                                        <p:tgtEl>
                                          <p:spTgt spid="11"/>
                                        </p:tgtEl>
                                        <p:attrNameLst>
                                          <p:attrName>ppt_x</p:attrName>
                                        </p:attrNameLst>
                                      </p:cBhvr>
                                      <p:tavLst>
                                        <p:tav tm="0">
                                          <p:val>
                                            <p:strVal val="#ppt_x-.2"/>
                                          </p:val>
                                        </p:tav>
                                        <p:tav tm="100000">
                                          <p:val>
                                            <p:strVal val="#ppt_x"/>
                                          </p:val>
                                        </p:tav>
                                      </p:tavLst>
                                    </p:anim>
                                    <p:anim calcmode="lin" valueType="num">
                                      <p:cBhvr>
                                        <p:cTn id="69" dur="1000" fill="hold"/>
                                        <p:tgtEl>
                                          <p:spTgt spid="11"/>
                                        </p:tgtEl>
                                        <p:attrNameLst>
                                          <p:attrName>ppt_y</p:attrName>
                                        </p:attrNameLst>
                                      </p:cBhvr>
                                      <p:tavLst>
                                        <p:tav tm="0">
                                          <p:val>
                                            <p:strVal val="#ppt_y"/>
                                          </p:val>
                                        </p:tav>
                                        <p:tav tm="100000">
                                          <p:val>
                                            <p:strVal val="#ppt_y"/>
                                          </p:val>
                                        </p:tav>
                                      </p:tavLst>
                                    </p:anim>
                                    <p:animEffect transition="in" filter="fade">
                                      <p:cBhvr>
                                        <p:cTn id="70" dur="1000"/>
                                        <p:tgtEl>
                                          <p:spTgt spid="11"/>
                                        </p:tgtEl>
                                      </p:cBhvr>
                                    </p:animEffect>
                                  </p:childTnLst>
                                </p:cTn>
                              </p:par>
                            </p:childTnLst>
                          </p:cTn>
                        </p:par>
                      </p:childTnLst>
                    </p:cTn>
                  </p:par>
                  <p:par>
                    <p:cTn id="71" fill="hold">
                      <p:stCondLst>
                        <p:cond delay="indefinite"/>
                      </p:stCondLst>
                      <p:childTnLst>
                        <p:par>
                          <p:cTn id="72" fill="hold">
                            <p:stCondLst>
                              <p:cond delay="0"/>
                            </p:stCondLst>
                            <p:childTnLst>
                              <p:par>
                                <p:cTn id="73" presetID="54" presetClass="entr" presetSubtype="0" accel="100000" fill="hold" nodeType="click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p:cTn id="75" dur="500" fill="hold"/>
                                        <p:tgtEl>
                                          <p:spTgt spid="12"/>
                                        </p:tgtEl>
                                        <p:attrNameLst>
                                          <p:attrName>ppt_w</p:attrName>
                                        </p:attrNameLst>
                                      </p:cBhvr>
                                      <p:tavLst>
                                        <p:tav tm="0">
                                          <p:val>
                                            <p:strVal val="#ppt_w*0.05"/>
                                          </p:val>
                                        </p:tav>
                                        <p:tav tm="100000">
                                          <p:val>
                                            <p:strVal val="#ppt_w"/>
                                          </p:val>
                                        </p:tav>
                                      </p:tavLst>
                                    </p:anim>
                                    <p:anim calcmode="lin" valueType="num">
                                      <p:cBhvr>
                                        <p:cTn id="76" dur="500" fill="hold"/>
                                        <p:tgtEl>
                                          <p:spTgt spid="12"/>
                                        </p:tgtEl>
                                        <p:attrNameLst>
                                          <p:attrName>ppt_h</p:attrName>
                                        </p:attrNameLst>
                                      </p:cBhvr>
                                      <p:tavLst>
                                        <p:tav tm="0">
                                          <p:val>
                                            <p:strVal val="#ppt_h"/>
                                          </p:val>
                                        </p:tav>
                                        <p:tav tm="100000">
                                          <p:val>
                                            <p:strVal val="#ppt_h"/>
                                          </p:val>
                                        </p:tav>
                                      </p:tavLst>
                                    </p:anim>
                                    <p:anim calcmode="lin" valueType="num">
                                      <p:cBhvr>
                                        <p:cTn id="77" dur="500" fill="hold"/>
                                        <p:tgtEl>
                                          <p:spTgt spid="12"/>
                                        </p:tgtEl>
                                        <p:attrNameLst>
                                          <p:attrName>ppt_x</p:attrName>
                                        </p:attrNameLst>
                                      </p:cBhvr>
                                      <p:tavLst>
                                        <p:tav tm="0">
                                          <p:val>
                                            <p:strVal val="#ppt_x-.2"/>
                                          </p:val>
                                        </p:tav>
                                        <p:tav tm="100000">
                                          <p:val>
                                            <p:strVal val="#ppt_x"/>
                                          </p:val>
                                        </p:tav>
                                      </p:tavLst>
                                    </p:anim>
                                    <p:anim calcmode="lin" valueType="num">
                                      <p:cBhvr>
                                        <p:cTn id="78" dur="500" fill="hold"/>
                                        <p:tgtEl>
                                          <p:spTgt spid="12"/>
                                        </p:tgtEl>
                                        <p:attrNameLst>
                                          <p:attrName>ppt_y</p:attrName>
                                        </p:attrNameLst>
                                      </p:cBhvr>
                                      <p:tavLst>
                                        <p:tav tm="0">
                                          <p:val>
                                            <p:strVal val="#ppt_y"/>
                                          </p:val>
                                        </p:tav>
                                        <p:tav tm="100000">
                                          <p:val>
                                            <p:strVal val="#ppt_y"/>
                                          </p:val>
                                        </p:tav>
                                      </p:tavLst>
                                    </p:anim>
                                    <p:animEffect transition="in" filter="fade">
                                      <p:cBhvr>
                                        <p:cTn id="79" dur="500"/>
                                        <p:tgtEl>
                                          <p:spTgt spid="12"/>
                                        </p:tgtEl>
                                      </p:cBhvr>
                                    </p:animEffect>
                                  </p:childTnLst>
                                </p:cTn>
                              </p:par>
                              <p:par>
                                <p:cTn id="80" presetID="54" presetClass="entr" presetSubtype="0" accel="100000" fill="hold" grpId="0" nodeType="withEffect">
                                  <p:stCondLst>
                                    <p:cond delay="0"/>
                                  </p:stCondLst>
                                  <p:childTnLst>
                                    <p:set>
                                      <p:cBhvr>
                                        <p:cTn id="81" dur="1" fill="hold">
                                          <p:stCondLst>
                                            <p:cond delay="0"/>
                                          </p:stCondLst>
                                        </p:cTn>
                                        <p:tgtEl>
                                          <p:spTgt spid="13"/>
                                        </p:tgtEl>
                                        <p:attrNameLst>
                                          <p:attrName>style.visibility</p:attrName>
                                        </p:attrNameLst>
                                      </p:cBhvr>
                                      <p:to>
                                        <p:strVal val="visible"/>
                                      </p:to>
                                    </p:set>
                                    <p:anim calcmode="lin" valueType="num">
                                      <p:cBhvr>
                                        <p:cTn id="82" dur="1000" fill="hold"/>
                                        <p:tgtEl>
                                          <p:spTgt spid="13"/>
                                        </p:tgtEl>
                                        <p:attrNameLst>
                                          <p:attrName>ppt_w</p:attrName>
                                        </p:attrNameLst>
                                      </p:cBhvr>
                                      <p:tavLst>
                                        <p:tav tm="0">
                                          <p:val>
                                            <p:strVal val="#ppt_w*0.05"/>
                                          </p:val>
                                        </p:tav>
                                        <p:tav tm="100000">
                                          <p:val>
                                            <p:strVal val="#ppt_w"/>
                                          </p:val>
                                        </p:tav>
                                      </p:tavLst>
                                    </p:anim>
                                    <p:anim calcmode="lin" valueType="num">
                                      <p:cBhvr>
                                        <p:cTn id="83" dur="1000" fill="hold"/>
                                        <p:tgtEl>
                                          <p:spTgt spid="13"/>
                                        </p:tgtEl>
                                        <p:attrNameLst>
                                          <p:attrName>ppt_h</p:attrName>
                                        </p:attrNameLst>
                                      </p:cBhvr>
                                      <p:tavLst>
                                        <p:tav tm="0">
                                          <p:val>
                                            <p:strVal val="#ppt_h"/>
                                          </p:val>
                                        </p:tav>
                                        <p:tav tm="100000">
                                          <p:val>
                                            <p:strVal val="#ppt_h"/>
                                          </p:val>
                                        </p:tav>
                                      </p:tavLst>
                                    </p:anim>
                                    <p:anim calcmode="lin" valueType="num">
                                      <p:cBhvr>
                                        <p:cTn id="84" dur="1000" fill="hold"/>
                                        <p:tgtEl>
                                          <p:spTgt spid="13"/>
                                        </p:tgtEl>
                                        <p:attrNameLst>
                                          <p:attrName>ppt_x</p:attrName>
                                        </p:attrNameLst>
                                      </p:cBhvr>
                                      <p:tavLst>
                                        <p:tav tm="0">
                                          <p:val>
                                            <p:strVal val="#ppt_x-.2"/>
                                          </p:val>
                                        </p:tav>
                                        <p:tav tm="100000">
                                          <p:val>
                                            <p:strVal val="#ppt_x"/>
                                          </p:val>
                                        </p:tav>
                                      </p:tavLst>
                                    </p:anim>
                                    <p:anim calcmode="lin" valueType="num">
                                      <p:cBhvr>
                                        <p:cTn id="85" dur="1000" fill="hold"/>
                                        <p:tgtEl>
                                          <p:spTgt spid="13"/>
                                        </p:tgtEl>
                                        <p:attrNameLst>
                                          <p:attrName>ppt_y</p:attrName>
                                        </p:attrNameLst>
                                      </p:cBhvr>
                                      <p:tavLst>
                                        <p:tav tm="0">
                                          <p:val>
                                            <p:strVal val="#ppt_y"/>
                                          </p:val>
                                        </p:tav>
                                        <p:tav tm="100000">
                                          <p:val>
                                            <p:strVal val="#ppt_y"/>
                                          </p:val>
                                        </p:tav>
                                      </p:tavLst>
                                    </p:anim>
                                    <p:animEffect transition="in" filter="fade">
                                      <p:cBhvr>
                                        <p:cTn id="86" dur="10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54" presetClass="entr" presetSubtype="0" accel="10000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ppt_w</p:attrName>
                                        </p:attrNameLst>
                                      </p:cBhvr>
                                      <p:tavLst>
                                        <p:tav tm="0">
                                          <p:val>
                                            <p:strVal val="#ppt_w*0.05"/>
                                          </p:val>
                                        </p:tav>
                                        <p:tav tm="100000">
                                          <p:val>
                                            <p:strVal val="#ppt_w"/>
                                          </p:val>
                                        </p:tav>
                                      </p:tavLst>
                                    </p:anim>
                                    <p:anim calcmode="lin" valueType="num">
                                      <p:cBhvr>
                                        <p:cTn id="92" dur="500" fill="hold"/>
                                        <p:tgtEl>
                                          <p:spTgt spid="14"/>
                                        </p:tgtEl>
                                        <p:attrNameLst>
                                          <p:attrName>ppt_h</p:attrName>
                                        </p:attrNameLst>
                                      </p:cBhvr>
                                      <p:tavLst>
                                        <p:tav tm="0">
                                          <p:val>
                                            <p:strVal val="#ppt_h"/>
                                          </p:val>
                                        </p:tav>
                                        <p:tav tm="100000">
                                          <p:val>
                                            <p:strVal val="#ppt_h"/>
                                          </p:val>
                                        </p:tav>
                                      </p:tavLst>
                                    </p:anim>
                                    <p:anim calcmode="lin" valueType="num">
                                      <p:cBhvr>
                                        <p:cTn id="93" dur="500" fill="hold"/>
                                        <p:tgtEl>
                                          <p:spTgt spid="14"/>
                                        </p:tgtEl>
                                        <p:attrNameLst>
                                          <p:attrName>ppt_x</p:attrName>
                                        </p:attrNameLst>
                                      </p:cBhvr>
                                      <p:tavLst>
                                        <p:tav tm="0">
                                          <p:val>
                                            <p:strVal val="#ppt_x-.2"/>
                                          </p:val>
                                        </p:tav>
                                        <p:tav tm="100000">
                                          <p:val>
                                            <p:strVal val="#ppt_x"/>
                                          </p:val>
                                        </p:tav>
                                      </p:tavLst>
                                    </p:anim>
                                    <p:anim calcmode="lin" valueType="num">
                                      <p:cBhvr>
                                        <p:cTn id="94" dur="500" fill="hold"/>
                                        <p:tgtEl>
                                          <p:spTgt spid="14"/>
                                        </p:tgtEl>
                                        <p:attrNameLst>
                                          <p:attrName>ppt_y</p:attrName>
                                        </p:attrNameLst>
                                      </p:cBhvr>
                                      <p:tavLst>
                                        <p:tav tm="0">
                                          <p:val>
                                            <p:strVal val="#ppt_y"/>
                                          </p:val>
                                        </p:tav>
                                        <p:tav tm="100000">
                                          <p:val>
                                            <p:strVal val="#ppt_y"/>
                                          </p:val>
                                        </p:tav>
                                      </p:tavLst>
                                    </p:anim>
                                    <p:animEffect transition="in" filter="fade">
                                      <p:cBhvr>
                                        <p:cTn id="95" dur="500"/>
                                        <p:tgtEl>
                                          <p:spTgt spid="14"/>
                                        </p:tgtEl>
                                      </p:cBhvr>
                                    </p:animEffect>
                                  </p:childTnLst>
                                </p:cTn>
                              </p:par>
                              <p:par>
                                <p:cTn id="96" presetID="54" presetClass="entr" presetSubtype="0" accel="100000" fill="hold" grpId="0" nodeType="withEffect">
                                  <p:stCondLst>
                                    <p:cond delay="0"/>
                                  </p:stCondLst>
                                  <p:childTnLst>
                                    <p:set>
                                      <p:cBhvr>
                                        <p:cTn id="97" dur="1" fill="hold">
                                          <p:stCondLst>
                                            <p:cond delay="0"/>
                                          </p:stCondLst>
                                        </p:cTn>
                                        <p:tgtEl>
                                          <p:spTgt spid="15"/>
                                        </p:tgtEl>
                                        <p:attrNameLst>
                                          <p:attrName>style.visibility</p:attrName>
                                        </p:attrNameLst>
                                      </p:cBhvr>
                                      <p:to>
                                        <p:strVal val="visible"/>
                                      </p:to>
                                    </p:set>
                                    <p:anim calcmode="lin" valueType="num">
                                      <p:cBhvr>
                                        <p:cTn id="98" dur="1000" fill="hold"/>
                                        <p:tgtEl>
                                          <p:spTgt spid="15"/>
                                        </p:tgtEl>
                                        <p:attrNameLst>
                                          <p:attrName>ppt_w</p:attrName>
                                        </p:attrNameLst>
                                      </p:cBhvr>
                                      <p:tavLst>
                                        <p:tav tm="0">
                                          <p:val>
                                            <p:strVal val="#ppt_w*0.05"/>
                                          </p:val>
                                        </p:tav>
                                        <p:tav tm="100000">
                                          <p:val>
                                            <p:strVal val="#ppt_w"/>
                                          </p:val>
                                        </p:tav>
                                      </p:tavLst>
                                    </p:anim>
                                    <p:anim calcmode="lin" valueType="num">
                                      <p:cBhvr>
                                        <p:cTn id="99" dur="1000" fill="hold"/>
                                        <p:tgtEl>
                                          <p:spTgt spid="15"/>
                                        </p:tgtEl>
                                        <p:attrNameLst>
                                          <p:attrName>ppt_h</p:attrName>
                                        </p:attrNameLst>
                                      </p:cBhvr>
                                      <p:tavLst>
                                        <p:tav tm="0">
                                          <p:val>
                                            <p:strVal val="#ppt_h"/>
                                          </p:val>
                                        </p:tav>
                                        <p:tav tm="100000">
                                          <p:val>
                                            <p:strVal val="#ppt_h"/>
                                          </p:val>
                                        </p:tav>
                                      </p:tavLst>
                                    </p:anim>
                                    <p:anim calcmode="lin" valueType="num">
                                      <p:cBhvr>
                                        <p:cTn id="100" dur="1000" fill="hold"/>
                                        <p:tgtEl>
                                          <p:spTgt spid="15"/>
                                        </p:tgtEl>
                                        <p:attrNameLst>
                                          <p:attrName>ppt_x</p:attrName>
                                        </p:attrNameLst>
                                      </p:cBhvr>
                                      <p:tavLst>
                                        <p:tav tm="0">
                                          <p:val>
                                            <p:strVal val="#ppt_x-.2"/>
                                          </p:val>
                                        </p:tav>
                                        <p:tav tm="100000">
                                          <p:val>
                                            <p:strVal val="#ppt_x"/>
                                          </p:val>
                                        </p:tav>
                                      </p:tavLst>
                                    </p:anim>
                                    <p:anim calcmode="lin" valueType="num">
                                      <p:cBhvr>
                                        <p:cTn id="101" dur="1000" fill="hold"/>
                                        <p:tgtEl>
                                          <p:spTgt spid="15"/>
                                        </p:tgtEl>
                                        <p:attrNameLst>
                                          <p:attrName>ppt_y</p:attrName>
                                        </p:attrNameLst>
                                      </p:cBhvr>
                                      <p:tavLst>
                                        <p:tav tm="0">
                                          <p:val>
                                            <p:strVal val="#ppt_y"/>
                                          </p:val>
                                        </p:tav>
                                        <p:tav tm="100000">
                                          <p:val>
                                            <p:strVal val="#ppt_y"/>
                                          </p:val>
                                        </p:tav>
                                      </p:tavLst>
                                    </p:anim>
                                    <p:animEffect transition="in" filter="fade">
                                      <p:cBhvr>
                                        <p:cTn id="102" dur="1000"/>
                                        <p:tgtEl>
                                          <p:spTgt spid="15"/>
                                        </p:tgtEl>
                                      </p:cBhvr>
                                    </p:animEffec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9" grpId="0"/>
      <p:bldP spid="11" grpId="0"/>
      <p:bldP spid="13" grpId="0"/>
      <p:bldP spid="15" grpId="0"/>
      <p:bldP spid="1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4105EDDE-001C-4DCF-9313-032A22B04D1B}"/>
              </a:ext>
            </a:extLst>
          </p:cNvPr>
          <p:cNvSpPr/>
          <p:nvPr/>
        </p:nvSpPr>
        <p:spPr>
          <a:xfrm>
            <a:off x="3143672" y="2155885"/>
            <a:ext cx="1872208" cy="686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0" name="Picture 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a:effectLst/>
        </p:spPr>
      </p:pic>
      <p:sp>
        <p:nvSpPr>
          <p:cNvPr id="3" name="Rectangle 2"/>
          <p:cNvSpPr/>
          <p:nvPr/>
        </p:nvSpPr>
        <p:spPr>
          <a:xfrm>
            <a:off x="1023902" y="285728"/>
            <a:ext cx="10715700" cy="523220"/>
          </a:xfrm>
          <a:prstGeom prst="rect">
            <a:avLst/>
          </a:prstGeom>
        </p:spPr>
        <p:txBody>
          <a:bodyPr wrap="square">
            <a:spAutoFit/>
          </a:bodyPr>
          <a:lstStyle/>
          <a:p>
            <a:pPr algn="ctr"/>
            <a:r>
              <a:rPr lang="fr-FR" sz="2800" b="1" dirty="0" err="1">
                <a:solidFill>
                  <a:schemeClr val="accent5">
                    <a:lumMod val="60000"/>
                    <a:lumOff val="40000"/>
                  </a:schemeClr>
                </a:solidFill>
                <a:latin typeface="Arial" pitchFamily="34" charset="0"/>
                <a:cs typeface="Arial" pitchFamily="34" charset="0"/>
              </a:rPr>
              <a:t>Iss</a:t>
            </a:r>
            <a:r>
              <a:rPr lang="fr-FR" sz="2800" b="1" dirty="0">
                <a:solidFill>
                  <a:schemeClr val="accent5">
                    <a:lumMod val="60000"/>
                    <a:lumOff val="40000"/>
                  </a:schemeClr>
                </a:solidFill>
                <a:latin typeface="Arial" pitchFamily="34" charset="0"/>
                <a:cs typeface="Arial" pitchFamily="34" charset="0"/>
              </a:rPr>
              <a:t>' </a:t>
            </a:r>
            <a:r>
              <a:rPr lang="fr-FR" sz="2800" b="1" dirty="0" err="1">
                <a:solidFill>
                  <a:schemeClr val="accent5">
                    <a:lumMod val="60000"/>
                    <a:lumOff val="40000"/>
                  </a:schemeClr>
                </a:solidFill>
                <a:latin typeface="Arial" pitchFamily="34" charset="0"/>
                <a:cs typeface="Arial" pitchFamily="34" charset="0"/>
              </a:rPr>
              <a:t>opere</a:t>
            </a:r>
            <a:r>
              <a:rPr lang="fr-FR" sz="2800" b="1" dirty="0">
                <a:solidFill>
                  <a:schemeClr val="accent5">
                    <a:lumMod val="60000"/>
                    <a:lumOff val="40000"/>
                  </a:schemeClr>
                </a:solidFill>
                <a:latin typeface="Arial" pitchFamily="34" charset="0"/>
                <a:cs typeface="Arial" pitchFamily="34" charset="0"/>
              </a:rPr>
              <a:t> </a:t>
            </a:r>
            <a:r>
              <a:rPr lang="fr-FR" sz="2800" b="1" dirty="0" err="1">
                <a:solidFill>
                  <a:schemeClr val="accent5">
                    <a:lumMod val="60000"/>
                    <a:lumOff val="40000"/>
                  </a:schemeClr>
                </a:solidFill>
                <a:latin typeface="Arial" pitchFamily="34" charset="0"/>
                <a:cs typeface="Arial" pitchFamily="34" charset="0"/>
              </a:rPr>
              <a:t>so</a:t>
            </a:r>
            <a:r>
              <a:rPr lang="fr-FR" sz="2800" b="1" dirty="0">
                <a:solidFill>
                  <a:schemeClr val="accent5">
                    <a:lumMod val="60000"/>
                    <a:lumOff val="40000"/>
                  </a:schemeClr>
                </a:solidFill>
                <a:latin typeface="Arial" pitchFamily="34" charset="0"/>
                <a:cs typeface="Arial" pitchFamily="34" charset="0"/>
              </a:rPr>
              <a:t> state </a:t>
            </a:r>
            <a:r>
              <a:rPr lang="fr-FR" sz="2800" b="1" dirty="0" err="1">
                <a:solidFill>
                  <a:schemeClr val="accent5">
                    <a:lumMod val="60000"/>
                    <a:lumOff val="40000"/>
                  </a:schemeClr>
                </a:solidFill>
                <a:latin typeface="Arial" pitchFamily="34" charset="0"/>
                <a:cs typeface="Arial" pitchFamily="34" charset="0"/>
              </a:rPr>
              <a:t>realizate</a:t>
            </a:r>
            <a:r>
              <a:rPr lang="fr-FR" sz="2800" b="1" dirty="0">
                <a:solidFill>
                  <a:schemeClr val="accent5">
                    <a:lumMod val="60000"/>
                    <a:lumOff val="40000"/>
                  </a:schemeClr>
                </a:solidFill>
                <a:latin typeface="Arial" pitchFamily="34" charset="0"/>
                <a:cs typeface="Arial" pitchFamily="34" charset="0"/>
              </a:rPr>
              <a:t> da 14 </a:t>
            </a:r>
            <a:r>
              <a:rPr lang="fr-FR" sz="2800" b="1" dirty="0" err="1">
                <a:solidFill>
                  <a:schemeClr val="accent5">
                    <a:lumMod val="60000"/>
                    <a:lumOff val="40000"/>
                  </a:schemeClr>
                </a:solidFill>
                <a:latin typeface="Arial" pitchFamily="34" charset="0"/>
                <a:cs typeface="Arial" pitchFamily="34" charset="0"/>
              </a:rPr>
              <a:t>studienti</a:t>
            </a:r>
            <a:r>
              <a:rPr lang="fr-FR" sz="2800" b="1" dirty="0">
                <a:solidFill>
                  <a:schemeClr val="accent5">
                    <a:lumMod val="60000"/>
                    <a:lumOff val="40000"/>
                  </a:schemeClr>
                </a:solidFill>
                <a:latin typeface="Arial" pitchFamily="34" charset="0"/>
                <a:cs typeface="Arial" pitchFamily="34" charset="0"/>
              </a:rPr>
              <a:t> di 4ima : </a:t>
            </a:r>
          </a:p>
        </p:txBody>
      </p:sp>
      <p:sp>
        <p:nvSpPr>
          <p:cNvPr id="5" name="Rectangle 4"/>
          <p:cNvSpPr/>
          <p:nvPr/>
        </p:nvSpPr>
        <p:spPr>
          <a:xfrm>
            <a:off x="1881158" y="2357430"/>
            <a:ext cx="9572692" cy="461665"/>
          </a:xfrm>
          <a:prstGeom prst="rect">
            <a:avLst/>
          </a:prstGeom>
        </p:spPr>
        <p:txBody>
          <a:bodyPr wrap="square">
            <a:spAutoFit/>
          </a:bodyPr>
          <a:lstStyle/>
          <a:p>
            <a:pPr algn="ctr"/>
            <a:r>
              <a:rPr lang="fr-FR" sz="2400" b="1" dirty="0" err="1">
                <a:solidFill>
                  <a:srgbClr val="92D050"/>
                </a:solidFill>
              </a:rPr>
              <a:t>Affiancati</a:t>
            </a:r>
            <a:r>
              <a:rPr lang="fr-FR" sz="2400" b="1" dirty="0">
                <a:solidFill>
                  <a:srgbClr val="92D050"/>
                </a:solidFill>
              </a:rPr>
              <a:t> da: </a:t>
            </a:r>
          </a:p>
        </p:txBody>
      </p:sp>
      <p:sp>
        <p:nvSpPr>
          <p:cNvPr id="6" name="Rectangle 5"/>
          <p:cNvSpPr/>
          <p:nvPr/>
        </p:nvSpPr>
        <p:spPr>
          <a:xfrm>
            <a:off x="1166778" y="2857496"/>
            <a:ext cx="11025222" cy="800219"/>
          </a:xfrm>
          <a:prstGeom prst="rect">
            <a:avLst/>
          </a:prstGeom>
        </p:spPr>
        <p:txBody>
          <a:bodyPr wrap="square">
            <a:spAutoFit/>
          </a:bodyPr>
          <a:lstStyle/>
          <a:p>
            <a:r>
              <a:rPr lang="fr-FR" sz="2200" dirty="0">
                <a:solidFill>
                  <a:schemeClr val="bg1"/>
                </a:solidFill>
              </a:rPr>
              <a:t>Mme NGUYEN Cathy (</a:t>
            </a:r>
            <a:r>
              <a:rPr lang="fr-FR" sz="2200" dirty="0" err="1">
                <a:solidFill>
                  <a:schemeClr val="bg1"/>
                </a:solidFill>
              </a:rPr>
              <a:t>prufessore</a:t>
            </a:r>
            <a:r>
              <a:rPr lang="fr-FR" sz="2200" dirty="0">
                <a:solidFill>
                  <a:schemeClr val="bg1"/>
                </a:solidFill>
              </a:rPr>
              <a:t> </a:t>
            </a:r>
            <a:r>
              <a:rPr lang="fr-FR" sz="2200" dirty="0" err="1">
                <a:solidFill>
                  <a:schemeClr val="bg1"/>
                </a:solidFill>
              </a:rPr>
              <a:t>documentalista</a:t>
            </a:r>
            <a:r>
              <a:rPr lang="fr-FR" sz="2200" dirty="0">
                <a:solidFill>
                  <a:schemeClr val="bg1"/>
                </a:solidFill>
              </a:rPr>
              <a:t>) et M. TORRE Ange (</a:t>
            </a:r>
            <a:r>
              <a:rPr lang="fr-FR" sz="2200" dirty="0" err="1">
                <a:solidFill>
                  <a:schemeClr val="bg1"/>
                </a:solidFill>
              </a:rPr>
              <a:t>prufessore</a:t>
            </a:r>
            <a:r>
              <a:rPr lang="fr-FR" sz="2200" dirty="0">
                <a:solidFill>
                  <a:schemeClr val="bg1"/>
                </a:solidFill>
              </a:rPr>
              <a:t> di </a:t>
            </a:r>
            <a:r>
              <a:rPr lang="fr-FR" sz="2200" dirty="0" err="1">
                <a:solidFill>
                  <a:schemeClr val="bg1"/>
                </a:solidFill>
              </a:rPr>
              <a:t>tecnologia</a:t>
            </a:r>
            <a:r>
              <a:rPr lang="fr-FR" sz="2200" dirty="0">
                <a:solidFill>
                  <a:schemeClr val="bg1"/>
                </a:solidFill>
              </a:rPr>
              <a:t>)</a:t>
            </a:r>
          </a:p>
          <a:p>
            <a:r>
              <a:rPr lang="fr-FR" sz="2400" dirty="0">
                <a:solidFill>
                  <a:schemeClr val="bg1"/>
                </a:solidFill>
              </a:rPr>
              <a:t> </a:t>
            </a:r>
          </a:p>
        </p:txBody>
      </p:sp>
      <p:sp>
        <p:nvSpPr>
          <p:cNvPr id="7" name="Rectangle 6"/>
          <p:cNvSpPr/>
          <p:nvPr/>
        </p:nvSpPr>
        <p:spPr>
          <a:xfrm>
            <a:off x="2166910" y="3571876"/>
            <a:ext cx="9358378" cy="461665"/>
          </a:xfrm>
          <a:prstGeom prst="rect">
            <a:avLst/>
          </a:prstGeom>
        </p:spPr>
        <p:txBody>
          <a:bodyPr wrap="square">
            <a:spAutoFit/>
          </a:bodyPr>
          <a:lstStyle/>
          <a:p>
            <a:pPr algn="ctr"/>
            <a:r>
              <a:rPr lang="fr-FR" sz="2400" b="1" dirty="0" err="1">
                <a:solidFill>
                  <a:schemeClr val="accent4">
                    <a:lumMod val="60000"/>
                    <a:lumOff val="40000"/>
                  </a:schemeClr>
                </a:solidFill>
              </a:rPr>
              <a:t>Incu</a:t>
            </a:r>
            <a:r>
              <a:rPr lang="fr-FR" sz="2400" b="1" dirty="0">
                <a:solidFill>
                  <a:schemeClr val="accent4">
                    <a:lumMod val="60000"/>
                    <a:lumOff val="40000"/>
                  </a:schemeClr>
                </a:solidFill>
              </a:rPr>
              <a:t> l'</a:t>
            </a:r>
            <a:r>
              <a:rPr lang="fr-FR" sz="2400" b="1" dirty="0" err="1">
                <a:solidFill>
                  <a:schemeClr val="accent4">
                    <a:lumMod val="60000"/>
                    <a:lumOff val="40000"/>
                  </a:schemeClr>
                </a:solidFill>
              </a:rPr>
              <a:t>aiutu</a:t>
            </a:r>
            <a:r>
              <a:rPr lang="fr-FR" sz="2400" b="1" dirty="0">
                <a:solidFill>
                  <a:schemeClr val="accent4">
                    <a:lumMod val="60000"/>
                    <a:lumOff val="40000"/>
                  </a:schemeClr>
                </a:solidFill>
              </a:rPr>
              <a:t> di:</a:t>
            </a:r>
          </a:p>
        </p:txBody>
      </p:sp>
      <p:sp>
        <p:nvSpPr>
          <p:cNvPr id="8" name="Rectangle 7"/>
          <p:cNvSpPr/>
          <p:nvPr/>
        </p:nvSpPr>
        <p:spPr>
          <a:xfrm>
            <a:off x="952464" y="928670"/>
            <a:ext cx="11239536" cy="1107996"/>
          </a:xfrm>
          <a:prstGeom prst="rect">
            <a:avLst/>
          </a:prstGeom>
        </p:spPr>
        <p:txBody>
          <a:bodyPr wrap="square">
            <a:spAutoFit/>
          </a:bodyPr>
          <a:lstStyle/>
          <a:p>
            <a:pPr algn="ctr"/>
            <a:r>
              <a:rPr lang="fr-FR" sz="2200" dirty="0">
                <a:solidFill>
                  <a:schemeClr val="bg1"/>
                </a:solidFill>
              </a:rPr>
              <a:t>BOYER Jean, CAFFAREL Pauline, CARBONNEL Maxime, CHAULET </a:t>
            </a:r>
            <a:r>
              <a:rPr lang="fr-FR" sz="2200" dirty="0" err="1">
                <a:solidFill>
                  <a:schemeClr val="bg1"/>
                </a:solidFill>
              </a:rPr>
              <a:t>Lilwen</a:t>
            </a:r>
            <a:r>
              <a:rPr lang="fr-FR" sz="2200" dirty="0">
                <a:solidFill>
                  <a:schemeClr val="bg1"/>
                </a:solidFill>
              </a:rPr>
              <a:t>, COSTA Pierre-Jean, </a:t>
            </a:r>
          </a:p>
          <a:p>
            <a:pPr algn="ctr"/>
            <a:r>
              <a:rPr lang="fr-FR" sz="2200" dirty="0">
                <a:solidFill>
                  <a:schemeClr val="bg1"/>
                </a:solidFill>
              </a:rPr>
              <a:t>CUENCA </a:t>
            </a:r>
            <a:r>
              <a:rPr lang="fr-FR" sz="2200" dirty="0" err="1">
                <a:solidFill>
                  <a:schemeClr val="bg1"/>
                </a:solidFill>
              </a:rPr>
              <a:t>Tilio</a:t>
            </a:r>
            <a:r>
              <a:rPr lang="fr-FR" sz="2200" dirty="0">
                <a:solidFill>
                  <a:schemeClr val="bg1"/>
                </a:solidFill>
              </a:rPr>
              <a:t>, LENIEF Maeva, LEFEBVRE-ROXIN Théo, LUTZING Elise, METZGER Raphaël, </a:t>
            </a:r>
          </a:p>
          <a:p>
            <a:pPr algn="ctr"/>
            <a:r>
              <a:rPr lang="fr-FR" sz="2200" dirty="0">
                <a:solidFill>
                  <a:schemeClr val="bg1"/>
                </a:solidFill>
              </a:rPr>
              <a:t>MOUXAUT Léon, PADOVANI </a:t>
            </a:r>
            <a:r>
              <a:rPr lang="fr-FR" sz="2200" dirty="0" err="1">
                <a:solidFill>
                  <a:schemeClr val="bg1"/>
                </a:solidFill>
              </a:rPr>
              <a:t>Marcu</a:t>
            </a:r>
            <a:r>
              <a:rPr lang="fr-FR" sz="2200" dirty="0">
                <a:solidFill>
                  <a:schemeClr val="bg1"/>
                </a:solidFill>
              </a:rPr>
              <a:t>-Maria, PIANELLI Pierre-Marie, SCANNAPIECO Elena </a:t>
            </a:r>
          </a:p>
        </p:txBody>
      </p:sp>
      <p:sp>
        <p:nvSpPr>
          <p:cNvPr id="10" name="Rectangle 9"/>
          <p:cNvSpPr/>
          <p:nvPr/>
        </p:nvSpPr>
        <p:spPr>
          <a:xfrm>
            <a:off x="1487488" y="4143380"/>
            <a:ext cx="10704512" cy="769441"/>
          </a:xfrm>
          <a:prstGeom prst="rect">
            <a:avLst/>
          </a:prstGeom>
        </p:spPr>
        <p:txBody>
          <a:bodyPr wrap="square">
            <a:spAutoFit/>
          </a:bodyPr>
          <a:lstStyle/>
          <a:p>
            <a:pPr algn="ctr"/>
            <a:r>
              <a:rPr lang="fr-FR" sz="2200" dirty="0">
                <a:solidFill>
                  <a:schemeClr val="bg1"/>
                </a:solidFill>
              </a:rPr>
              <a:t>M. LUCIANI Jean Darius chef d’établissement et l’ensemble de notre communauté éducative, </a:t>
            </a:r>
          </a:p>
          <a:p>
            <a:pPr algn="ctr"/>
            <a:r>
              <a:rPr lang="fr-FR" sz="2200" dirty="0">
                <a:solidFill>
                  <a:schemeClr val="bg1"/>
                </a:solidFill>
              </a:rPr>
              <a:t>qui ont validé ce projet, </a:t>
            </a:r>
          </a:p>
        </p:txBody>
      </p:sp>
      <p:sp>
        <p:nvSpPr>
          <p:cNvPr id="11" name="Rectangle 10"/>
          <p:cNvSpPr/>
          <p:nvPr/>
        </p:nvSpPr>
        <p:spPr>
          <a:xfrm>
            <a:off x="1595406" y="4826675"/>
            <a:ext cx="10596594" cy="430887"/>
          </a:xfrm>
          <a:prstGeom prst="rect">
            <a:avLst/>
          </a:prstGeom>
        </p:spPr>
        <p:txBody>
          <a:bodyPr wrap="square">
            <a:spAutoFit/>
          </a:bodyPr>
          <a:lstStyle/>
          <a:p>
            <a:pPr algn="ctr"/>
            <a:r>
              <a:rPr lang="fr-FR" sz="2200" dirty="0">
                <a:solidFill>
                  <a:schemeClr val="bg1"/>
                </a:solidFill>
              </a:rPr>
              <a:t>M. ROSSI Mathieu et son équipe prestataire de service en charge de la restauration,</a:t>
            </a:r>
          </a:p>
        </p:txBody>
      </p:sp>
      <p:sp>
        <p:nvSpPr>
          <p:cNvPr id="12" name="Rectangle 11"/>
          <p:cNvSpPr/>
          <p:nvPr/>
        </p:nvSpPr>
        <p:spPr>
          <a:xfrm>
            <a:off x="1952596" y="5165229"/>
            <a:ext cx="10596594" cy="430887"/>
          </a:xfrm>
          <a:prstGeom prst="rect">
            <a:avLst/>
          </a:prstGeom>
        </p:spPr>
        <p:txBody>
          <a:bodyPr wrap="square">
            <a:spAutoFit/>
          </a:bodyPr>
          <a:lstStyle/>
          <a:p>
            <a:pPr algn="ctr"/>
            <a:r>
              <a:rPr lang="fr-FR" sz="2200" dirty="0">
                <a:solidFill>
                  <a:schemeClr val="bg1"/>
                </a:solidFill>
              </a:rPr>
              <a:t>MM. PELERIN Karl et CARTA </a:t>
            </a:r>
            <a:r>
              <a:rPr lang="fr-FR" sz="2200" dirty="0" smtClean="0">
                <a:solidFill>
                  <a:schemeClr val="bg1"/>
                </a:solidFill>
              </a:rPr>
              <a:t>Nicolas </a:t>
            </a:r>
            <a:r>
              <a:rPr lang="fr-FR" sz="2200" dirty="0">
                <a:solidFill>
                  <a:schemeClr val="bg1"/>
                </a:solidFill>
              </a:rPr>
              <a:t>chargés de la maintenance,</a:t>
            </a:r>
          </a:p>
        </p:txBody>
      </p:sp>
      <p:sp>
        <p:nvSpPr>
          <p:cNvPr id="13" name="Rectangle 12"/>
          <p:cNvSpPr/>
          <p:nvPr/>
        </p:nvSpPr>
        <p:spPr>
          <a:xfrm>
            <a:off x="2095472" y="5503783"/>
            <a:ext cx="10596594" cy="430887"/>
          </a:xfrm>
          <a:prstGeom prst="rect">
            <a:avLst/>
          </a:prstGeom>
        </p:spPr>
        <p:txBody>
          <a:bodyPr wrap="square">
            <a:spAutoFit/>
          </a:bodyPr>
          <a:lstStyle/>
          <a:p>
            <a:pPr algn="ctr"/>
            <a:r>
              <a:rPr lang="fr-FR" sz="2200" dirty="0">
                <a:solidFill>
                  <a:schemeClr val="bg1"/>
                </a:solidFill>
              </a:rPr>
              <a:t>Mme UGOLINI Cathy et Mea guides de grands chemins. </a:t>
            </a:r>
          </a:p>
        </p:txBody>
      </p:sp>
      <p:sp>
        <p:nvSpPr>
          <p:cNvPr id="14" name="Rectangle 13"/>
          <p:cNvSpPr/>
          <p:nvPr/>
        </p:nvSpPr>
        <p:spPr>
          <a:xfrm>
            <a:off x="952464" y="5842337"/>
            <a:ext cx="11239536" cy="1046440"/>
          </a:xfrm>
          <a:prstGeom prst="rect">
            <a:avLst/>
          </a:prstGeom>
        </p:spPr>
        <p:txBody>
          <a:bodyPr wrap="square">
            <a:spAutoFit/>
          </a:bodyPr>
          <a:lstStyle/>
          <a:p>
            <a:pPr algn="ctr"/>
            <a:endParaRPr lang="fr-FR" sz="1200" dirty="0">
              <a:solidFill>
                <a:schemeClr val="bg1"/>
              </a:solidFill>
            </a:endParaRPr>
          </a:p>
          <a:p>
            <a:pPr algn="ctr"/>
            <a:r>
              <a:rPr lang="fr-FR" sz="2500" b="1" dirty="0" err="1">
                <a:solidFill>
                  <a:srgbClr val="FFC000"/>
                </a:solidFill>
              </a:rPr>
              <a:t>Ringrazii</a:t>
            </a:r>
            <a:r>
              <a:rPr lang="fr-FR" sz="2500" b="1" dirty="0">
                <a:solidFill>
                  <a:srgbClr val="FFC000"/>
                </a:solidFill>
              </a:rPr>
              <a:t> </a:t>
            </a:r>
            <a:r>
              <a:rPr lang="fr-FR" sz="2500" b="1" dirty="0" err="1">
                <a:solidFill>
                  <a:srgbClr val="FFC000"/>
                </a:solidFill>
              </a:rPr>
              <a:t>tamenti</a:t>
            </a:r>
            <a:r>
              <a:rPr lang="fr-FR" sz="2500" b="1" dirty="0">
                <a:solidFill>
                  <a:srgbClr val="FFC000"/>
                </a:solidFill>
              </a:rPr>
              <a:t> à Francesca per </a:t>
            </a:r>
            <a:r>
              <a:rPr lang="fr-FR" sz="2500" b="1" dirty="0" err="1">
                <a:solidFill>
                  <a:srgbClr val="FFC000"/>
                </a:solidFill>
              </a:rPr>
              <a:t>aveci</a:t>
            </a:r>
            <a:r>
              <a:rPr lang="fr-FR" sz="2500" b="1" dirty="0">
                <a:solidFill>
                  <a:srgbClr val="FFC000"/>
                </a:solidFill>
              </a:rPr>
              <a:t> </a:t>
            </a:r>
            <a:r>
              <a:rPr lang="fr-FR" sz="2500" b="1" dirty="0" err="1">
                <a:solidFill>
                  <a:srgbClr val="FFC000"/>
                </a:solidFill>
              </a:rPr>
              <a:t>fattu</a:t>
            </a:r>
            <a:r>
              <a:rPr lang="fr-FR" sz="2500" b="1" dirty="0">
                <a:solidFill>
                  <a:srgbClr val="FFC000"/>
                </a:solidFill>
              </a:rPr>
              <a:t> </a:t>
            </a:r>
            <a:r>
              <a:rPr lang="fr-FR" sz="2500" b="1" dirty="0" err="1">
                <a:solidFill>
                  <a:srgbClr val="FFC000"/>
                </a:solidFill>
              </a:rPr>
              <a:t>scopre</a:t>
            </a:r>
            <a:r>
              <a:rPr lang="fr-FR" sz="2500" b="1" dirty="0">
                <a:solidFill>
                  <a:srgbClr val="FFC000"/>
                </a:solidFill>
              </a:rPr>
              <a:t> tante belle </a:t>
            </a:r>
            <a:r>
              <a:rPr lang="fr-FR" sz="2500" b="1" dirty="0" err="1">
                <a:solidFill>
                  <a:srgbClr val="FFC000"/>
                </a:solidFill>
              </a:rPr>
              <a:t>cose</a:t>
            </a:r>
            <a:r>
              <a:rPr lang="fr-FR" sz="2500" b="1" dirty="0">
                <a:solidFill>
                  <a:srgbClr val="FFC000"/>
                </a:solidFill>
              </a:rPr>
              <a:t> di a </a:t>
            </a:r>
          </a:p>
          <a:p>
            <a:pPr algn="ctr"/>
            <a:r>
              <a:rPr lang="fr-FR" sz="2500" b="1" dirty="0" err="1">
                <a:solidFill>
                  <a:srgbClr val="FFC000"/>
                </a:solidFill>
              </a:rPr>
              <a:t>nostra</a:t>
            </a:r>
            <a:r>
              <a:rPr lang="fr-FR" sz="2500" b="1" dirty="0">
                <a:solidFill>
                  <a:srgbClr val="FFC000"/>
                </a:solidFill>
              </a:rPr>
              <a:t> </a:t>
            </a:r>
            <a:r>
              <a:rPr lang="fr-FR" sz="2500" b="1" dirty="0" err="1">
                <a:solidFill>
                  <a:srgbClr val="FFC000"/>
                </a:solidFill>
              </a:rPr>
              <a:t>macchja</a:t>
            </a:r>
            <a:r>
              <a:rPr lang="fr-FR" sz="2500" b="1" dirty="0">
                <a:solidFill>
                  <a:srgbClr val="FFC000"/>
                </a:solidFill>
              </a:rPr>
              <a:t> corsa.  </a:t>
            </a:r>
          </a:p>
        </p:txBody>
      </p:sp>
    </p:spTree>
  </p:cSld>
  <p:clrMapOvr>
    <a:masterClrMapping/>
  </p:clrMapOvr>
  <mc:AlternateContent xmlns:mc="http://schemas.openxmlformats.org/markup-compatibility/2006">
    <mc:Choice xmlns="" xmlns:p14="http://schemas.microsoft.com/office/powerpoint/2010/main" Requires="p14">
      <p:transition spd="slow" p14:dur="2000" advTm="25000"/>
    </mc:Choice>
    <mc:Fallback>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80">
                                          <p:stCondLst>
                                            <p:cond delay="0"/>
                                          </p:stCondLst>
                                        </p:cTn>
                                        <p:tgtEl>
                                          <p:spTgt spid="14"/>
                                        </p:tgtEl>
                                      </p:cBhvr>
                                    </p:animEffect>
                                    <p:anim calcmode="lin" valueType="num">
                                      <p:cBhvr>
                                        <p:cTn id="6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3" dur="26">
                                          <p:stCondLst>
                                            <p:cond delay="650"/>
                                          </p:stCondLst>
                                        </p:cTn>
                                        <p:tgtEl>
                                          <p:spTgt spid="14"/>
                                        </p:tgtEl>
                                      </p:cBhvr>
                                      <p:to x="100000" y="60000"/>
                                    </p:animScale>
                                    <p:animScale>
                                      <p:cBhvr>
                                        <p:cTn id="74" dur="166" decel="50000">
                                          <p:stCondLst>
                                            <p:cond delay="676"/>
                                          </p:stCondLst>
                                        </p:cTn>
                                        <p:tgtEl>
                                          <p:spTgt spid="14"/>
                                        </p:tgtEl>
                                      </p:cBhvr>
                                      <p:to x="100000" y="100000"/>
                                    </p:animScale>
                                    <p:animScale>
                                      <p:cBhvr>
                                        <p:cTn id="75" dur="26">
                                          <p:stCondLst>
                                            <p:cond delay="1312"/>
                                          </p:stCondLst>
                                        </p:cTn>
                                        <p:tgtEl>
                                          <p:spTgt spid="14"/>
                                        </p:tgtEl>
                                      </p:cBhvr>
                                      <p:to x="100000" y="80000"/>
                                    </p:animScale>
                                    <p:animScale>
                                      <p:cBhvr>
                                        <p:cTn id="76" dur="166" decel="50000">
                                          <p:stCondLst>
                                            <p:cond delay="1338"/>
                                          </p:stCondLst>
                                        </p:cTn>
                                        <p:tgtEl>
                                          <p:spTgt spid="14"/>
                                        </p:tgtEl>
                                      </p:cBhvr>
                                      <p:to x="100000" y="100000"/>
                                    </p:animScale>
                                    <p:animScale>
                                      <p:cBhvr>
                                        <p:cTn id="77" dur="26">
                                          <p:stCondLst>
                                            <p:cond delay="1642"/>
                                          </p:stCondLst>
                                        </p:cTn>
                                        <p:tgtEl>
                                          <p:spTgt spid="14"/>
                                        </p:tgtEl>
                                      </p:cBhvr>
                                      <p:to x="100000" y="90000"/>
                                    </p:animScale>
                                    <p:animScale>
                                      <p:cBhvr>
                                        <p:cTn id="78" dur="166" decel="50000">
                                          <p:stCondLst>
                                            <p:cond delay="1668"/>
                                          </p:stCondLst>
                                        </p:cTn>
                                        <p:tgtEl>
                                          <p:spTgt spid="14"/>
                                        </p:tgtEl>
                                      </p:cBhvr>
                                      <p:to x="100000" y="100000"/>
                                    </p:animScale>
                                    <p:animScale>
                                      <p:cBhvr>
                                        <p:cTn id="79" dur="26">
                                          <p:stCondLst>
                                            <p:cond delay="1808"/>
                                          </p:stCondLst>
                                        </p:cTn>
                                        <p:tgtEl>
                                          <p:spTgt spid="14"/>
                                        </p:tgtEl>
                                      </p:cBhvr>
                                      <p:to x="100000" y="95000"/>
                                    </p:animScale>
                                    <p:animScale>
                                      <p:cBhvr>
                                        <p:cTn id="80" dur="166" decel="50000">
                                          <p:stCondLst>
                                            <p:cond delay="1834"/>
                                          </p:stCondLst>
                                        </p:cTn>
                                        <p:tgtEl>
                                          <p:spTgt spid="14"/>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2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6" grpId="0"/>
      <p:bldP spid="7" grpId="0"/>
      <p:bldP spid="8" grpId="0"/>
      <p:bldP spid="10" grpId="0"/>
      <p:bldP spid="11" grpId="0"/>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D7963"/>
        </a:solidFill>
        <a:effectLst/>
      </p:bgPr>
    </p:bg>
    <p:spTree>
      <p:nvGrpSpPr>
        <p:cNvPr id="1" name=""/>
        <p:cNvGrpSpPr/>
        <p:nvPr/>
      </p:nvGrpSpPr>
      <p:grpSpPr>
        <a:xfrm>
          <a:off x="0" y="0"/>
          <a:ext cx="0" cy="0"/>
          <a:chOff x="0" y="0"/>
          <a:chExt cx="0" cy="0"/>
        </a:xfrm>
      </p:grpSpPr>
      <p:pic>
        <p:nvPicPr>
          <p:cNvPr id="3075" name="Picture 3" descr="C:\Users\cathy\OneDrive\Bureau\Mur végétal\Nouveau dossier\IMG_20220324_100247.jpg"/>
          <p:cNvPicPr>
            <a:picLocks noChangeAspect="1" noChangeArrowheads="1"/>
          </p:cNvPicPr>
          <p:nvPr/>
        </p:nvPicPr>
        <p:blipFill>
          <a:blip r:embed="rId2" cstate="print"/>
          <a:srcRect l="11484" t="10882" b="8781"/>
          <a:stretch>
            <a:fillRect/>
          </a:stretch>
        </p:blipFill>
        <p:spPr bwMode="auto">
          <a:xfrm rot="4645236">
            <a:off x="285335" y="5413602"/>
            <a:ext cx="1602172" cy="1088103"/>
          </a:xfrm>
          <a:prstGeom prst="rect">
            <a:avLst/>
          </a:prstGeom>
          <a:noFill/>
        </p:spPr>
      </p:pic>
      <p:pic>
        <p:nvPicPr>
          <p:cNvPr id="3074" name="Picture 2" descr="C:\Users\cathy\OneDrive\Bureau\Mur végétal\1648666968845.jpg"/>
          <p:cNvPicPr>
            <a:picLocks noChangeAspect="1" noChangeArrowheads="1"/>
          </p:cNvPicPr>
          <p:nvPr/>
        </p:nvPicPr>
        <p:blipFill>
          <a:blip r:embed="rId3" cstate="print"/>
          <a:srcRect l="16744" r="12166"/>
          <a:stretch>
            <a:fillRect/>
          </a:stretch>
        </p:blipFill>
        <p:spPr bwMode="auto">
          <a:xfrm rot="4470054">
            <a:off x="10436951" y="134958"/>
            <a:ext cx="1403412" cy="1477203"/>
          </a:xfrm>
          <a:prstGeom prst="ellipse">
            <a:avLst/>
          </a:prstGeom>
          <a:ln>
            <a:noFill/>
          </a:ln>
          <a:effectLst>
            <a:softEdge rad="112500"/>
          </a:effectLst>
        </p:spPr>
      </p:pic>
      <p:sp>
        <p:nvSpPr>
          <p:cNvPr id="2" name="Titre 1"/>
          <p:cNvSpPr>
            <a:spLocks noGrp="1"/>
          </p:cNvSpPr>
          <p:nvPr>
            <p:ph type="title"/>
          </p:nvPr>
        </p:nvSpPr>
        <p:spPr>
          <a:xfrm>
            <a:off x="0" y="1285860"/>
            <a:ext cx="12192000" cy="1000132"/>
          </a:xfrm>
        </p:spPr>
        <p:txBody>
          <a:bodyPr>
            <a:noAutofit/>
          </a:bodyPr>
          <a:lstStyle/>
          <a:p>
            <a:r>
              <a:rPr lang="fr-FR" sz="2400" i="1" dirty="0">
                <a:solidFill>
                  <a:srgbClr val="FFFF00"/>
                </a:solidFill>
                <a:latin typeface="Times New Roman" pitchFamily="18" charset="0"/>
                <a:cs typeface="Times New Roman" pitchFamily="18" charset="0"/>
              </a:rPr>
              <a:t>En effet, afin de respecter le cycle de la nature nous n’avons pas prélevé certaines variétés de plantes au moment de notre première sortie. </a:t>
            </a:r>
          </a:p>
        </p:txBody>
      </p:sp>
      <p:sp>
        <p:nvSpPr>
          <p:cNvPr id="4" name="ZoneTexte 3"/>
          <p:cNvSpPr txBox="1"/>
          <p:nvPr/>
        </p:nvSpPr>
        <p:spPr>
          <a:xfrm>
            <a:off x="738150" y="285728"/>
            <a:ext cx="7715304" cy="707886"/>
          </a:xfrm>
          <a:prstGeom prst="rect">
            <a:avLst/>
          </a:prstGeom>
          <a:noFill/>
        </p:spPr>
        <p:txBody>
          <a:bodyPr wrap="square" rtlCol="0">
            <a:spAutoFit/>
          </a:bodyPr>
          <a:lstStyle/>
          <a:p>
            <a:r>
              <a:rPr lang="fr-FR" sz="4000" b="1" dirty="0">
                <a:solidFill>
                  <a:schemeClr val="bg1"/>
                </a:solidFill>
              </a:rPr>
              <a:t>Ce projet est toujours en cours ! </a:t>
            </a:r>
          </a:p>
        </p:txBody>
      </p:sp>
      <p:sp>
        <p:nvSpPr>
          <p:cNvPr id="5" name="Titre 1"/>
          <p:cNvSpPr txBox="1">
            <a:spLocks/>
          </p:cNvSpPr>
          <p:nvPr/>
        </p:nvSpPr>
        <p:spPr>
          <a:xfrm>
            <a:off x="0" y="2428868"/>
            <a:ext cx="12192000" cy="1714512"/>
          </a:xfrm>
          <a:prstGeom prst="rect">
            <a:avLst/>
          </a:prstGeom>
        </p:spPr>
        <p:txBody>
          <a:bodyPr vert="horz" lIns="91440" tIns="45720" rIns="91440" bIns="45720" rtlCol="0" anchor="ctr">
            <a:noAutofit/>
          </a:bodyPr>
          <a:lstStyle/>
          <a:p>
            <a:pPr lvl="0" algn="ctr">
              <a:spcBef>
                <a:spcPct val="0"/>
              </a:spcBef>
            </a:pPr>
            <a:r>
              <a:rPr lang="fr-FR" sz="2400" i="1" dirty="0">
                <a:solidFill>
                  <a:srgbClr val="00B0F0"/>
                </a:solidFill>
                <a:latin typeface="Times New Roman" pitchFamily="18" charset="0"/>
                <a:cs typeface="Times New Roman" pitchFamily="18" charset="0"/>
              </a:rPr>
              <a:t>Pour que ce projet perdure dans le temps, nous avons également prévu d’installer un système d’arrosage gouttes à gouttes avec un petit programmateur.</a:t>
            </a:r>
            <a:br>
              <a:rPr lang="fr-FR" sz="2400" i="1" dirty="0">
                <a:solidFill>
                  <a:srgbClr val="00B0F0"/>
                </a:solidFill>
                <a:latin typeface="Times New Roman" pitchFamily="18" charset="0"/>
                <a:cs typeface="Times New Roman" pitchFamily="18" charset="0"/>
              </a:rPr>
            </a:br>
            <a:r>
              <a:rPr lang="fr-FR" sz="2400" i="1" dirty="0">
                <a:solidFill>
                  <a:srgbClr val="00B0F0"/>
                </a:solidFill>
                <a:latin typeface="Times New Roman" pitchFamily="18" charset="0"/>
                <a:cs typeface="Times New Roman" pitchFamily="18" charset="0"/>
              </a:rPr>
              <a:t>Pour cela il nous faudra travailler les besoins en eau de nos petites protégées avec nos professeurs de sciences.</a:t>
            </a:r>
            <a:endParaRPr kumimoji="0" lang="fr-FR" sz="2400" b="0" i="1" u="none" strike="noStrike" kern="1200" cap="none" spc="0" normalizeH="0" baseline="0" noProof="0" dirty="0">
              <a:ln>
                <a:noFill/>
              </a:ln>
              <a:solidFill>
                <a:srgbClr val="00B0F0"/>
              </a:solidFill>
              <a:effectLst/>
              <a:uLnTx/>
              <a:uFillTx/>
              <a:latin typeface="Times New Roman" pitchFamily="18" charset="0"/>
              <a:ea typeface="+mj-ea"/>
              <a:cs typeface="Times New Roman" pitchFamily="18" charset="0"/>
            </a:endParaRPr>
          </a:p>
        </p:txBody>
      </p:sp>
      <p:sp>
        <p:nvSpPr>
          <p:cNvPr id="6" name="Titre 1"/>
          <p:cNvSpPr txBox="1">
            <a:spLocks/>
          </p:cNvSpPr>
          <p:nvPr/>
        </p:nvSpPr>
        <p:spPr>
          <a:xfrm>
            <a:off x="0" y="4500570"/>
            <a:ext cx="12192000" cy="1285884"/>
          </a:xfrm>
          <a:prstGeom prst="rect">
            <a:avLst/>
          </a:prstGeom>
        </p:spPr>
        <p:txBody>
          <a:bodyPr vert="horz" lIns="91440" tIns="45720" rIns="91440" bIns="45720" rtlCol="0" anchor="ctr">
            <a:noAutofit/>
          </a:bodyPr>
          <a:lstStyle/>
          <a:p>
            <a:pPr lvl="0" algn="ctr">
              <a:spcBef>
                <a:spcPct val="0"/>
              </a:spcBef>
            </a:pPr>
            <a:r>
              <a:rPr lang="fr-FR" sz="2400" i="1" dirty="0">
                <a:solidFill>
                  <a:srgbClr val="FFC000"/>
                </a:solidFill>
                <a:latin typeface="Times New Roman" pitchFamily="18" charset="0"/>
                <a:cs typeface="Times New Roman" pitchFamily="18" charset="0"/>
              </a:rPr>
              <a:t>Quant aux plantes qui ornent déjà le grillage, elles vont doucement grandir au soleil bientôt rejointes par leur consœurs, sous l’œil attentionné de toute la communauté pour en temps venu colorer et parfumer nos assiettes… </a:t>
            </a:r>
            <a:r>
              <a:rPr lang="fr-FR" sz="2400" i="1" dirty="0">
                <a:solidFill>
                  <a:schemeClr val="bg1"/>
                </a:solidFill>
                <a:latin typeface="Times New Roman" pitchFamily="18" charset="0"/>
                <a:cs typeface="Times New Roman" pitchFamily="18" charset="0"/>
              </a:rPr>
              <a:t/>
            </a:r>
            <a:br>
              <a:rPr lang="fr-FR" sz="2400" i="1" dirty="0">
                <a:solidFill>
                  <a:schemeClr val="bg1"/>
                </a:solidFill>
                <a:latin typeface="Times New Roman" pitchFamily="18" charset="0"/>
                <a:cs typeface="Times New Roman" pitchFamily="18" charset="0"/>
              </a:rPr>
            </a:br>
            <a:endParaRPr kumimoji="0" lang="fr-FR" sz="2400" b="0" i="1"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sp>
        <p:nvSpPr>
          <p:cNvPr id="7" name="Titre 1"/>
          <p:cNvSpPr txBox="1">
            <a:spLocks/>
          </p:cNvSpPr>
          <p:nvPr/>
        </p:nvSpPr>
        <p:spPr>
          <a:xfrm>
            <a:off x="0" y="5786454"/>
            <a:ext cx="12192000" cy="857256"/>
          </a:xfrm>
          <a:prstGeom prst="rect">
            <a:avLst/>
          </a:prstGeom>
        </p:spPr>
        <p:txBody>
          <a:bodyPr vert="horz" lIns="91440" tIns="45720" rIns="91440" bIns="45720" rtlCol="0" anchor="ctr">
            <a:noAutofit/>
          </a:bodyPr>
          <a:lstStyle/>
          <a:p>
            <a:r>
              <a:rPr lang="fr-FR" sz="2400" i="1" dirty="0">
                <a:solidFill>
                  <a:schemeClr val="bg1"/>
                </a:solidFill>
                <a:latin typeface="Times New Roman" pitchFamily="18" charset="0"/>
                <a:cs typeface="Times New Roman" pitchFamily="18" charset="0"/>
              </a:rPr>
              <a:t>			</a:t>
            </a:r>
            <a:r>
              <a:rPr lang="fr-FR" sz="2400" i="1" dirty="0">
                <a:solidFill>
                  <a:schemeClr val="accent4">
                    <a:lumMod val="60000"/>
                    <a:lumOff val="40000"/>
                  </a:schemeClr>
                </a:solidFill>
                <a:latin typeface="Times New Roman" pitchFamily="18" charset="0"/>
                <a:cs typeface="Times New Roman" pitchFamily="18" charset="0"/>
              </a:rPr>
              <a:t>… et surtout pour l’immense plaisirs des papilles de chacun d’entre nous !</a:t>
            </a:r>
            <a:endParaRPr lang="fr-FR" sz="2400" dirty="0">
              <a:solidFill>
                <a:schemeClr val="accent4">
                  <a:lumMod val="60000"/>
                  <a:lumOff val="40000"/>
                </a:schemeClr>
              </a:solidFill>
            </a:endParaRPr>
          </a:p>
        </p:txBody>
      </p:sp>
    </p:spTree>
  </p:cSld>
  <p:clrMapOvr>
    <a:masterClrMapping/>
  </p:clrMapOvr>
  <p:transition advClick="0" advTm="25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2999"/>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6999"/>
                                          </p:stCondLst>
                                        </p:cTn>
                                        <p:tgtEl>
                                          <p:spTgt spid="5"/>
                                        </p:tgtEl>
                                        <p:attrNameLst>
                                          <p:attrName>style.visibility</p:attrName>
                                        </p:attrNameLst>
                                      </p:cBhvr>
                                      <p:to>
                                        <p:strVal val="visible"/>
                                      </p:to>
                                    </p:set>
                                  </p:childTnLst>
                                </p:cTn>
                              </p:par>
                              <p:par>
                                <p:cTn id="32" presetID="23" presetClass="entr" presetSubtype="16" fill="hold" nodeType="withEffect">
                                  <p:stCondLst>
                                    <p:cond delay="0"/>
                                  </p:stCondLst>
                                  <p:childTnLst>
                                    <p:set>
                                      <p:cBhvr>
                                        <p:cTn id="33" dur="1" fill="hold">
                                          <p:stCondLst>
                                            <p:cond delay="0"/>
                                          </p:stCondLst>
                                        </p:cTn>
                                        <p:tgtEl>
                                          <p:spTgt spid="3074"/>
                                        </p:tgtEl>
                                        <p:attrNameLst>
                                          <p:attrName>style.visibility</p:attrName>
                                        </p:attrNameLst>
                                      </p:cBhvr>
                                      <p:to>
                                        <p:strVal val="visible"/>
                                      </p:to>
                                    </p:set>
                                    <p:anim calcmode="lin" valueType="num">
                                      <p:cBhvr>
                                        <p:cTn id="34" dur="2000" fill="hold"/>
                                        <p:tgtEl>
                                          <p:spTgt spid="3074"/>
                                        </p:tgtEl>
                                        <p:attrNameLst>
                                          <p:attrName>ppt_w</p:attrName>
                                        </p:attrNameLst>
                                      </p:cBhvr>
                                      <p:tavLst>
                                        <p:tav tm="0">
                                          <p:val>
                                            <p:fltVal val="0"/>
                                          </p:val>
                                        </p:tav>
                                        <p:tav tm="100000">
                                          <p:val>
                                            <p:strVal val="#ppt_w"/>
                                          </p:val>
                                        </p:tav>
                                      </p:tavLst>
                                    </p:anim>
                                    <p:anim calcmode="lin" valueType="num">
                                      <p:cBhvr>
                                        <p:cTn id="35" dur="20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3499"/>
                                          </p:stCondLst>
                                        </p:cTn>
                                        <p:tgtEl>
                                          <p:spTgt spid="6"/>
                                        </p:tgtEl>
                                        <p:attrNameLst>
                                          <p:attrName>style.visibility</p:attrName>
                                        </p:attrNameLst>
                                      </p:cBhvr>
                                      <p:to>
                                        <p:strVal val="visible"/>
                                      </p:to>
                                    </p:set>
                                  </p:childTnLst>
                                </p:cTn>
                              </p:par>
                              <p:par>
                                <p:cTn id="47" presetID="42"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animEffect transition="in" filter="fade">
                                      <p:cBhvr>
                                        <p:cTn id="49" dur="2000"/>
                                        <p:tgtEl>
                                          <p:spTgt spid="3075"/>
                                        </p:tgtEl>
                                      </p:cBhvr>
                                    </p:animEffect>
                                    <p:anim calcmode="lin" valueType="num">
                                      <p:cBhvr>
                                        <p:cTn id="50" dur="2000" fill="hold"/>
                                        <p:tgtEl>
                                          <p:spTgt spid="3075"/>
                                        </p:tgtEl>
                                        <p:attrNameLst>
                                          <p:attrName>ppt_x</p:attrName>
                                        </p:attrNameLst>
                                      </p:cBhvr>
                                      <p:tavLst>
                                        <p:tav tm="0">
                                          <p:val>
                                            <p:strVal val="#ppt_x"/>
                                          </p:val>
                                        </p:tav>
                                        <p:tav tm="100000">
                                          <p:val>
                                            <p:strVal val="#ppt_x"/>
                                          </p:val>
                                        </p:tav>
                                      </p:tavLst>
                                    </p:anim>
                                    <p:anim calcmode="lin" valueType="num">
                                      <p:cBhvr>
                                        <p:cTn id="51" dur="2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34"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 from="(-#ppt_w/2)" to="(#ppt_x)" calcmode="lin" valueType="num">
                                      <p:cBhvr>
                                        <p:cTn id="56" dur="600" fill="hold">
                                          <p:stCondLst>
                                            <p:cond delay="0"/>
                                          </p:stCondLst>
                                        </p:cTn>
                                        <p:tgtEl>
                                          <p:spTgt spid="7"/>
                                        </p:tgtEl>
                                        <p:attrNameLst>
                                          <p:attrName>ppt_x</p:attrName>
                                        </p:attrNameLst>
                                      </p:cBhvr>
                                    </p:anim>
                                    <p:anim from="0" to="-1.0" calcmode="lin" valueType="num">
                                      <p:cBhvr>
                                        <p:cTn id="57" dur="200" decel="50000" autoRev="1" fill="hold">
                                          <p:stCondLst>
                                            <p:cond delay="600"/>
                                          </p:stCondLst>
                                        </p:cTn>
                                        <p:tgtEl>
                                          <p:spTgt spid="7"/>
                                        </p:tgtEl>
                                        <p:attrNameLst>
                                          <p:attrName>xshear</p:attrName>
                                        </p:attrNameLst>
                                      </p:cBhvr>
                                    </p:anim>
                                    <p:animScale>
                                      <p:cBhvr>
                                        <p:cTn id="58" dur="200" decel="100000" autoRev="1" fill="hold">
                                          <p:stCondLst>
                                            <p:cond delay="600"/>
                                          </p:stCondLst>
                                        </p:cTn>
                                        <p:tgtEl>
                                          <p:spTgt spid="7"/>
                                        </p:tgtEl>
                                      </p:cBhvr>
                                      <p:from x="100000" y="100000"/>
                                      <p:to x="80000" y="100000"/>
                                    </p:animScale>
                                    <p:anim by="(#ppt_h/3+#ppt_w*0.1)" calcmode="lin" valueType="num">
                                      <p:cBhvr additive="sum">
                                        <p:cTn id="59" dur="200" decel="100000" autoRev="1" fill="hold">
                                          <p:stCondLst>
                                            <p:cond delay="600"/>
                                          </p:stCondLst>
                                        </p:cTn>
                                        <p:tgtEl>
                                          <p:spTgt spid="7"/>
                                        </p:tgtEl>
                                        <p:attrNameLst>
                                          <p:attrName>ppt_x</p:attrName>
                                        </p:attrNameLst>
                                      </p:cBhvr>
                                    </p:anim>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1" nodeType="clickEffect">
                                  <p:stCondLst>
                                    <p:cond delay="0"/>
                                  </p:stCondLst>
                                  <p:childTnLst>
                                    <p:set>
                                      <p:cBhvr>
                                        <p:cTn id="63" dur="1" fill="hold">
                                          <p:stCondLst>
                                            <p:cond delay="149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P spid="4" grpId="1"/>
      <p:bldP spid="5" grpId="0"/>
      <p:bldP spid="5" grpId="1"/>
      <p:bldP spid="6" grpId="0"/>
      <p:bldP spid="6" grpId="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322EA529-E780-489B-9907-BBAF0F3B58A5}"/>
              </a:ext>
            </a:extLst>
          </p:cNvPr>
          <p:cNvSpPr/>
          <p:nvPr/>
        </p:nvSpPr>
        <p:spPr>
          <a:xfrm>
            <a:off x="94657" y="1142984"/>
            <a:ext cx="12097343" cy="5598279"/>
          </a:xfrm>
          <a:prstGeom prst="rect">
            <a:avLst/>
          </a:prstGeom>
          <a:solidFill>
            <a:srgbClr val="5D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5D7963"/>
              </a:solidFill>
            </a:endParaRPr>
          </a:p>
        </p:txBody>
      </p:sp>
      <p:sp>
        <p:nvSpPr>
          <p:cNvPr id="2" name="Titre 1"/>
          <p:cNvSpPr>
            <a:spLocks noGrp="1"/>
          </p:cNvSpPr>
          <p:nvPr>
            <p:ph type="title"/>
          </p:nvPr>
        </p:nvSpPr>
        <p:spPr>
          <a:xfrm>
            <a:off x="452398" y="41297"/>
            <a:ext cx="9072626" cy="1070441"/>
          </a:xfrm>
          <a:solidFill>
            <a:srgbClr val="FFC000"/>
          </a:solidFill>
        </p:spPr>
        <p:txBody>
          <a:bodyPr>
            <a:noAutofit/>
          </a:bodyPr>
          <a:lstStyle/>
          <a:p>
            <a:r>
              <a:rPr lang="fr-FR" sz="3600" b="1" cap="all" dirty="0">
                <a:solidFill>
                  <a:schemeClr val="bg1"/>
                </a:solidFill>
                <a:effectLst>
                  <a:outerShdw blurRad="50800" dist="38100" dir="2700000" algn="tl" rotWithShape="0">
                    <a:prstClr val="black">
                      <a:alpha val="40000"/>
                    </a:prstClr>
                  </a:outerShdw>
                </a:effectLst>
              </a:rPr>
              <a:t>Nos recherches débutent dans le fonds documentaire du CDI …</a:t>
            </a:r>
          </a:p>
        </p:txBody>
      </p:sp>
      <p:pic>
        <p:nvPicPr>
          <p:cNvPr id="1026" name="Picture 2" descr="C:\Users\cathy\OneDrive\Bureau\Mur végétal\cdv_photo_1647076322.jpg"/>
          <p:cNvPicPr>
            <a:picLocks noChangeAspect="1" noChangeArrowheads="1"/>
          </p:cNvPicPr>
          <p:nvPr/>
        </p:nvPicPr>
        <p:blipFill rotWithShape="1">
          <a:blip r:embed="rId3" cstate="print"/>
          <a:srcRect l="17746" t="42280" r="22006" b="4448"/>
          <a:stretch/>
        </p:blipFill>
        <p:spPr bwMode="auto">
          <a:xfrm rot="21097149">
            <a:off x="326635" y="3972789"/>
            <a:ext cx="3721574" cy="2468008"/>
          </a:xfrm>
          <a:prstGeom prst="rect">
            <a:avLst/>
          </a:prstGeom>
          <a:noFill/>
          <a:ln w="28575">
            <a:noFill/>
          </a:ln>
        </p:spPr>
      </p:pic>
      <p:pic>
        <p:nvPicPr>
          <p:cNvPr id="1027" name="Picture 3" descr="C:\Users\cathy\OneDrive\Bureau\Mur végétal\cdv_photo_1647076377.jpg"/>
          <p:cNvPicPr>
            <a:picLocks noChangeAspect="1" noChangeArrowheads="1"/>
          </p:cNvPicPr>
          <p:nvPr/>
        </p:nvPicPr>
        <p:blipFill rotWithShape="1">
          <a:blip r:embed="rId4" cstate="print"/>
          <a:srcRect l="9206" t="48136" r="31433" b="5087"/>
          <a:stretch/>
        </p:blipFill>
        <p:spPr bwMode="auto">
          <a:xfrm rot="250917">
            <a:off x="4323189" y="4074634"/>
            <a:ext cx="4082444" cy="2468651"/>
          </a:xfrm>
          <a:prstGeom prst="rect">
            <a:avLst/>
          </a:prstGeom>
          <a:noFill/>
          <a:ln w="28575">
            <a:noFill/>
          </a:ln>
        </p:spPr>
      </p:pic>
      <p:pic>
        <p:nvPicPr>
          <p:cNvPr id="1028" name="Picture 4" descr="C:\Users\cathy\OneDrive\Bureau\1647516956758.jpg"/>
          <p:cNvPicPr>
            <a:picLocks noChangeAspect="1" noChangeArrowheads="1"/>
          </p:cNvPicPr>
          <p:nvPr/>
        </p:nvPicPr>
        <p:blipFill rotWithShape="1">
          <a:blip r:embed="rId5" cstate="print"/>
          <a:srcRect l="7783" t="31675"/>
          <a:stretch/>
        </p:blipFill>
        <p:spPr bwMode="auto">
          <a:xfrm>
            <a:off x="271570" y="1225683"/>
            <a:ext cx="4272921" cy="2429599"/>
          </a:xfrm>
          <a:prstGeom prst="rect">
            <a:avLst/>
          </a:prstGeom>
          <a:noFill/>
          <a:ln w="28575">
            <a:noFill/>
          </a:ln>
        </p:spPr>
      </p:pic>
      <p:sp>
        <p:nvSpPr>
          <p:cNvPr id="7" name="ZoneTexte 6"/>
          <p:cNvSpPr txBox="1"/>
          <p:nvPr/>
        </p:nvSpPr>
        <p:spPr>
          <a:xfrm>
            <a:off x="4578062" y="3071810"/>
            <a:ext cx="7613938" cy="954107"/>
          </a:xfrm>
          <a:prstGeom prst="rect">
            <a:avLst/>
          </a:prstGeom>
          <a:noFill/>
          <a:ln>
            <a:noFill/>
          </a:ln>
        </p:spPr>
        <p:txBody>
          <a:bodyPr wrap="square" rtlCol="0">
            <a:spAutoFit/>
          </a:bodyPr>
          <a:lstStyle/>
          <a:p>
            <a:pPr algn="ctr"/>
            <a:r>
              <a:rPr lang="fr-FR" sz="2800" b="1" dirty="0">
                <a:ln>
                  <a:solidFill>
                    <a:schemeClr val="bg1"/>
                  </a:solidFill>
                </a:ln>
                <a:solidFill>
                  <a:schemeClr val="bg1"/>
                </a:solidFill>
                <a:effectLst>
                  <a:outerShdw blurRad="50800" dist="38100" dir="2700000" algn="tl" rotWithShape="0">
                    <a:prstClr val="black">
                      <a:alpha val="40000"/>
                    </a:prstClr>
                  </a:outerShdw>
                </a:effectLst>
                <a:latin typeface="+mj-lt"/>
              </a:rPr>
              <a:t>… Et se poursuivent en salle de technologie, via le portail numérique et les moteurs de recherche … </a:t>
            </a:r>
          </a:p>
        </p:txBody>
      </p:sp>
      <p:pic>
        <p:nvPicPr>
          <p:cNvPr id="4" name="Picture 3" descr="C:\Users\cathy\OneDrive\Bureau\Mur végétal\image.png"/>
          <p:cNvPicPr>
            <a:picLocks noChangeAspect="1" noChangeArrowheads="1"/>
          </p:cNvPicPr>
          <p:nvPr/>
        </p:nvPicPr>
        <p:blipFill>
          <a:blip r:embed="rId6" cstate="print"/>
          <a:srcRect/>
          <a:stretch>
            <a:fillRect/>
          </a:stretch>
        </p:blipFill>
        <p:spPr bwMode="auto">
          <a:xfrm rot="1381063">
            <a:off x="10032934" y="356100"/>
            <a:ext cx="1659985" cy="2083488"/>
          </a:xfrm>
          <a:prstGeom prst="rect">
            <a:avLst/>
          </a:prstGeom>
          <a:noFill/>
          <a:ln>
            <a:noFill/>
          </a:ln>
        </p:spPr>
      </p:pic>
      <p:pic>
        <p:nvPicPr>
          <p:cNvPr id="3" name="Picture 2" descr="C:\Users\cathy\OneDrive\Bureau\Mur végétal\51JCh+4EWhL.jpg"/>
          <p:cNvPicPr>
            <a:picLocks noChangeAspect="1" noChangeArrowheads="1"/>
          </p:cNvPicPr>
          <p:nvPr/>
        </p:nvPicPr>
        <p:blipFill>
          <a:blip r:embed="rId7"/>
          <a:srcRect/>
          <a:stretch>
            <a:fillRect/>
          </a:stretch>
        </p:blipFill>
        <p:spPr bwMode="auto">
          <a:xfrm rot="19301978">
            <a:off x="7748117" y="786816"/>
            <a:ext cx="1413522" cy="2084841"/>
          </a:xfrm>
          <a:prstGeom prst="rect">
            <a:avLst/>
          </a:prstGeom>
          <a:noFill/>
          <a:ln>
            <a:noFill/>
          </a:ln>
        </p:spPr>
      </p:pic>
      <p:sp>
        <p:nvSpPr>
          <p:cNvPr id="11" name="Cœur 10"/>
          <p:cNvSpPr/>
          <p:nvPr/>
        </p:nvSpPr>
        <p:spPr>
          <a:xfrm rot="20260099">
            <a:off x="9090642" y="4179891"/>
            <a:ext cx="3070874" cy="2632062"/>
          </a:xfrm>
          <a:prstGeom prst="heart">
            <a:avLst/>
          </a:prstGeom>
          <a:solidFill>
            <a:srgbClr val="C00000"/>
          </a:solidFill>
          <a:ln>
            <a:solidFill>
              <a:srgbClr val="E9BC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b="1" dirty="0">
              <a:ln>
                <a:solidFill>
                  <a:schemeClr val="bg1"/>
                </a:solidFill>
              </a:ln>
              <a:solidFill>
                <a:schemeClr val="bg1"/>
              </a:solidFill>
              <a:effectLst>
                <a:outerShdw blurRad="50800" dist="38100" dir="2700000" algn="tl" rotWithShape="0">
                  <a:prstClr val="black">
                    <a:alpha val="40000"/>
                  </a:prstClr>
                </a:outerShdw>
              </a:effectLst>
              <a:latin typeface="+mj-lt"/>
            </a:endParaRPr>
          </a:p>
          <a:p>
            <a:pPr algn="ctr"/>
            <a:endParaRPr lang="fr-FR" sz="2000" b="1" dirty="0">
              <a:ln>
                <a:solidFill>
                  <a:schemeClr val="bg1"/>
                </a:solidFill>
              </a:ln>
              <a:solidFill>
                <a:schemeClr val="bg1"/>
              </a:solidFill>
              <a:effectLst>
                <a:outerShdw blurRad="50800" dist="38100" dir="2700000" algn="tl" rotWithShape="0">
                  <a:prstClr val="black">
                    <a:alpha val="40000"/>
                  </a:prstClr>
                </a:outerShdw>
              </a:effectLst>
              <a:latin typeface="+mj-lt"/>
            </a:endParaRPr>
          </a:p>
          <a:p>
            <a:pPr algn="ctr"/>
            <a:r>
              <a:rPr lang="fr-FR" sz="2000" b="1" dirty="0">
                <a:ln>
                  <a:solidFill>
                    <a:schemeClr val="bg1"/>
                  </a:solidFill>
                </a:ln>
                <a:solidFill>
                  <a:schemeClr val="bg1"/>
                </a:solidFill>
                <a:effectLst>
                  <a:outerShdw blurRad="50800" dist="38100" dir="2700000" algn="tl" rotWithShape="0">
                    <a:prstClr val="black">
                      <a:alpha val="40000"/>
                    </a:prstClr>
                  </a:outerShdw>
                </a:effectLst>
                <a:latin typeface="+mj-lt"/>
              </a:rPr>
              <a:t>Un livre retient notre attention … </a:t>
            </a:r>
          </a:p>
          <a:p>
            <a:pPr algn="ctr"/>
            <a:r>
              <a:rPr lang="fr-FR" sz="2000" b="1" dirty="0">
                <a:ln>
                  <a:solidFill>
                    <a:schemeClr val="bg1"/>
                  </a:solidFill>
                </a:ln>
                <a:solidFill>
                  <a:schemeClr val="bg1"/>
                </a:solidFill>
                <a:effectLst>
                  <a:outerShdw blurRad="50800" dist="38100" dir="2700000" algn="tl" rotWithShape="0">
                    <a:prstClr val="black">
                      <a:alpha val="40000"/>
                    </a:prstClr>
                  </a:outerShdw>
                </a:effectLst>
                <a:latin typeface="+mj-lt"/>
              </a:rPr>
              <a:t>… plus particulièrement son auteur ! </a:t>
            </a:r>
          </a:p>
          <a:p>
            <a:pPr algn="ctr"/>
            <a:endParaRPr lang="fr-FR" dirty="0"/>
          </a:p>
        </p:txBody>
      </p:sp>
      <p:sp>
        <p:nvSpPr>
          <p:cNvPr id="12" name="ZoneTexte 11"/>
          <p:cNvSpPr txBox="1"/>
          <p:nvPr/>
        </p:nvSpPr>
        <p:spPr>
          <a:xfrm>
            <a:off x="6167438" y="4357694"/>
            <a:ext cx="2976014" cy="523220"/>
          </a:xfrm>
          <a:prstGeom prst="rect">
            <a:avLst/>
          </a:prstGeom>
          <a:noFill/>
          <a:ln>
            <a:noFill/>
          </a:ln>
        </p:spPr>
        <p:txBody>
          <a:bodyPr wrap="square" rtlCol="0">
            <a:spAutoFit/>
          </a:bodyPr>
          <a:lstStyle/>
          <a:p>
            <a:pPr algn="ctr"/>
            <a:endParaRPr lang="fr-FR" sz="2800" b="1" dirty="0">
              <a:ln>
                <a:solidFill>
                  <a:schemeClr val="bg1"/>
                </a:solidFill>
              </a:ln>
              <a:solidFill>
                <a:schemeClr val="bg1"/>
              </a:solidFill>
              <a:effectLst>
                <a:outerShdw blurRad="50800" dist="38100" dir="2700000" algn="tl" rotWithShape="0">
                  <a:prstClr val="black">
                    <a:alpha val="40000"/>
                  </a:prstClr>
                </a:outerShdw>
              </a:effectLst>
              <a:latin typeface="+mj-lt"/>
            </a:endParaRPr>
          </a:p>
        </p:txBody>
      </p:sp>
    </p:spTree>
  </p:cSld>
  <p:clrMapOvr>
    <a:masterClrMapping/>
  </p:clrMapOvr>
  <p:transition spd="slow" advClick="0" advTm="15000">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dissolve">
                                      <p:cBhvr>
                                        <p:cTn id="11" dur="1000"/>
                                        <p:tgtEl>
                                          <p:spTgt spid="1028"/>
                                        </p:tgtEl>
                                      </p:cBhvr>
                                    </p:animEffect>
                                  </p:childTnLst>
                                </p:cTn>
                              </p:par>
                              <p:par>
                                <p:cTn id="12" presetID="49" presetClass="entr" presetSubtype="0" decel="100000" fill="hold" nodeType="withEffect">
                                  <p:stCondLst>
                                    <p:cond delay="90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360"/>
                                          </p:val>
                                        </p:tav>
                                        <p:tav tm="100000">
                                          <p:val>
                                            <p:fltVal val="0"/>
                                          </p:val>
                                        </p:tav>
                                      </p:tavLst>
                                    </p:anim>
                                    <p:animEffect transition="in" filter="fade">
                                      <p:cBhvr>
                                        <p:cTn id="17" dur="1000"/>
                                        <p:tgtEl>
                                          <p:spTgt spid="4"/>
                                        </p:tgtEl>
                                      </p:cBhvr>
                                    </p:animEffect>
                                  </p:childTnLst>
                                </p:cTn>
                              </p:par>
                            </p:childTnLst>
                          </p:cTn>
                        </p:par>
                        <p:par>
                          <p:cTn id="18" fill="hold">
                            <p:stCondLst>
                              <p:cond delay="2400"/>
                            </p:stCondLst>
                            <p:childTnLst>
                              <p:par>
                                <p:cTn id="19" presetID="49" presetClass="entr" presetSubtype="0" decel="10000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360"/>
                                          </p:val>
                                        </p:tav>
                                        <p:tav tm="100000">
                                          <p:val>
                                            <p:fltVal val="0"/>
                                          </p:val>
                                        </p:tav>
                                      </p:tavLst>
                                    </p:anim>
                                    <p:animEffect transition="in" filter="fade">
                                      <p:cBhvr>
                                        <p:cTn id="24" dur="1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 calcmode="lin" valueType="num">
                                      <p:cBhvr>
                                        <p:cTn id="35" dur="1000" fill="hold"/>
                                        <p:tgtEl>
                                          <p:spTgt spid="1026"/>
                                        </p:tgtEl>
                                        <p:attrNameLst>
                                          <p:attrName>ppt_w</p:attrName>
                                        </p:attrNameLst>
                                      </p:cBhvr>
                                      <p:tavLst>
                                        <p:tav tm="0">
                                          <p:val>
                                            <p:strVal val="#ppt_w*0.70"/>
                                          </p:val>
                                        </p:tav>
                                        <p:tav tm="100000">
                                          <p:val>
                                            <p:strVal val="#ppt_w"/>
                                          </p:val>
                                        </p:tav>
                                      </p:tavLst>
                                    </p:anim>
                                    <p:anim calcmode="lin" valueType="num">
                                      <p:cBhvr>
                                        <p:cTn id="36" dur="1000" fill="hold"/>
                                        <p:tgtEl>
                                          <p:spTgt spid="1026"/>
                                        </p:tgtEl>
                                        <p:attrNameLst>
                                          <p:attrName>ppt_h</p:attrName>
                                        </p:attrNameLst>
                                      </p:cBhvr>
                                      <p:tavLst>
                                        <p:tav tm="0">
                                          <p:val>
                                            <p:strVal val="#ppt_h"/>
                                          </p:val>
                                        </p:tav>
                                        <p:tav tm="100000">
                                          <p:val>
                                            <p:strVal val="#ppt_h"/>
                                          </p:val>
                                        </p:tav>
                                      </p:tavLst>
                                    </p:anim>
                                    <p:animEffect transition="in" filter="fade">
                                      <p:cBhvr>
                                        <p:cTn id="37" dur="1000"/>
                                        <p:tgtEl>
                                          <p:spTgt spid="1026"/>
                                        </p:tgtEl>
                                      </p:cBhvr>
                                    </p:animEffect>
                                  </p:childTnLst>
                                </p:cTn>
                              </p:par>
                              <p:par>
                                <p:cTn id="38" presetID="55" presetClass="entr" presetSubtype="0" fill="hold" nodeType="withEffect">
                                  <p:stCondLst>
                                    <p:cond delay="1300"/>
                                  </p:stCondLst>
                                  <p:childTnLst>
                                    <p:set>
                                      <p:cBhvr>
                                        <p:cTn id="39" dur="1" fill="hold">
                                          <p:stCondLst>
                                            <p:cond delay="0"/>
                                          </p:stCondLst>
                                        </p:cTn>
                                        <p:tgtEl>
                                          <p:spTgt spid="1027"/>
                                        </p:tgtEl>
                                        <p:attrNameLst>
                                          <p:attrName>style.visibility</p:attrName>
                                        </p:attrNameLst>
                                      </p:cBhvr>
                                      <p:to>
                                        <p:strVal val="visible"/>
                                      </p:to>
                                    </p:set>
                                    <p:anim calcmode="lin" valueType="num">
                                      <p:cBhvr>
                                        <p:cTn id="40" dur="1000" fill="hold"/>
                                        <p:tgtEl>
                                          <p:spTgt spid="1027"/>
                                        </p:tgtEl>
                                        <p:attrNameLst>
                                          <p:attrName>ppt_w</p:attrName>
                                        </p:attrNameLst>
                                      </p:cBhvr>
                                      <p:tavLst>
                                        <p:tav tm="0">
                                          <p:val>
                                            <p:strVal val="#ppt_w*0.70"/>
                                          </p:val>
                                        </p:tav>
                                        <p:tav tm="100000">
                                          <p:val>
                                            <p:strVal val="#ppt_w"/>
                                          </p:val>
                                        </p:tav>
                                      </p:tavLst>
                                    </p:anim>
                                    <p:anim calcmode="lin" valueType="num">
                                      <p:cBhvr>
                                        <p:cTn id="41" dur="1000" fill="hold"/>
                                        <p:tgtEl>
                                          <p:spTgt spid="1027"/>
                                        </p:tgtEl>
                                        <p:attrNameLst>
                                          <p:attrName>ppt_h</p:attrName>
                                        </p:attrNameLst>
                                      </p:cBhvr>
                                      <p:tavLst>
                                        <p:tav tm="0">
                                          <p:val>
                                            <p:strVal val="#ppt_h"/>
                                          </p:val>
                                        </p:tav>
                                        <p:tav tm="100000">
                                          <p:val>
                                            <p:strVal val="#ppt_h"/>
                                          </p:val>
                                        </p:tav>
                                      </p:tavLst>
                                    </p:anim>
                                    <p:animEffect transition="in" filter="fade">
                                      <p:cBhvr>
                                        <p:cTn id="42" dur="1000"/>
                                        <p:tgtEl>
                                          <p:spTgt spid="1027"/>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nodePh="1">
                                  <p:stCondLst>
                                    <p:cond delay="0"/>
                                  </p:stCondLst>
                                  <p:endCondLst>
                                    <p:cond evt="begin" delay="0">
                                      <p:tn val="45"/>
                                    </p:cond>
                                  </p:end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anim calcmode="lin" valueType="num">
                                      <p:cBhvr>
                                        <p:cTn id="48" dur="500" fill="hold"/>
                                        <p:tgtEl>
                                          <p:spTgt spid="12"/>
                                        </p:tgtEl>
                                        <p:attrNameLst>
                                          <p:attrName>ppt_x</p:attrName>
                                        </p:attrNameLst>
                                      </p:cBhvr>
                                      <p:tavLst>
                                        <p:tav tm="0">
                                          <p:val>
                                            <p:strVal val="#ppt_x"/>
                                          </p:val>
                                        </p:tav>
                                        <p:tav tm="100000">
                                          <p:val>
                                            <p:strVal val="#ppt_x"/>
                                          </p:val>
                                        </p:tav>
                                      </p:tavLst>
                                    </p:anim>
                                    <p:anim calcmode="lin" valueType="num">
                                      <p:cBhvr>
                                        <p:cTn id="4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dissolv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749"/>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1"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cathy\OneDrive\Bureau\Mur végétal\Sortie\1647505359184.jpg">
            <a:extLst>
              <a:ext uri="{FF2B5EF4-FFF2-40B4-BE49-F238E27FC236}">
                <a16:creationId xmlns="" xmlns:a16="http://schemas.microsoft.com/office/drawing/2014/main" id="{73CAA376-31D6-4E26-9FA4-F224F4E6011B}"/>
              </a:ext>
            </a:extLst>
          </p:cNvPr>
          <p:cNvPicPr>
            <a:picLocks noChangeAspect="1" noChangeArrowheads="1"/>
          </p:cNvPicPr>
          <p:nvPr/>
        </p:nvPicPr>
        <p:blipFill>
          <a:blip r:embed="rId3" cstate="print"/>
          <a:srcRect l="16734" t="17049" b="21980"/>
          <a:stretch>
            <a:fillRect/>
          </a:stretch>
        </p:blipFill>
        <p:spPr bwMode="auto">
          <a:xfrm rot="5400000">
            <a:off x="1209819" y="2899105"/>
            <a:ext cx="1478514" cy="810112"/>
          </a:xfrm>
          <a:prstGeom prst="rect">
            <a:avLst/>
          </a:prstGeom>
          <a:noFill/>
        </p:spPr>
      </p:pic>
      <p:sp>
        <p:nvSpPr>
          <p:cNvPr id="13" name="Rectangle 12">
            <a:extLst>
              <a:ext uri="{FF2B5EF4-FFF2-40B4-BE49-F238E27FC236}">
                <a16:creationId xmlns="" xmlns:a16="http://schemas.microsoft.com/office/drawing/2014/main" id="{309E02A0-4B68-498B-821C-C4FFCECCEB20}"/>
              </a:ext>
            </a:extLst>
          </p:cNvPr>
          <p:cNvSpPr/>
          <p:nvPr/>
        </p:nvSpPr>
        <p:spPr>
          <a:xfrm>
            <a:off x="0" y="0"/>
            <a:ext cx="4310050" cy="6858000"/>
          </a:xfrm>
          <a:prstGeom prst="rect">
            <a:avLst/>
          </a:prstGeom>
          <a:solidFill>
            <a:srgbClr val="5D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5D7963"/>
              </a:solidFill>
            </a:endParaRPr>
          </a:p>
        </p:txBody>
      </p:sp>
      <p:sp>
        <p:nvSpPr>
          <p:cNvPr id="5" name="ZoneTexte 4">
            <a:extLst>
              <a:ext uri="{FF2B5EF4-FFF2-40B4-BE49-F238E27FC236}">
                <a16:creationId xmlns="" xmlns:a16="http://schemas.microsoft.com/office/drawing/2014/main" id="{15DA232F-944A-4637-876D-C3E6CD475932}"/>
              </a:ext>
            </a:extLst>
          </p:cNvPr>
          <p:cNvSpPr txBox="1"/>
          <p:nvPr/>
        </p:nvSpPr>
        <p:spPr>
          <a:xfrm>
            <a:off x="6381752" y="785794"/>
            <a:ext cx="3962685" cy="461665"/>
          </a:xfrm>
          <a:prstGeom prst="rect">
            <a:avLst/>
          </a:prstGeom>
          <a:noFill/>
        </p:spPr>
        <p:txBody>
          <a:bodyPr wrap="square" rtlCol="0">
            <a:spAutoFit/>
          </a:bodyPr>
          <a:lstStyle/>
          <a:p>
            <a:pPr algn="ctr"/>
            <a:r>
              <a:rPr lang="fr-FR" sz="2400" b="1" dirty="0"/>
              <a:t>Auteur du livre de botanique, </a:t>
            </a:r>
          </a:p>
        </p:txBody>
      </p:sp>
      <p:sp>
        <p:nvSpPr>
          <p:cNvPr id="6" name="ZoneTexte 5">
            <a:extLst>
              <a:ext uri="{FF2B5EF4-FFF2-40B4-BE49-F238E27FC236}">
                <a16:creationId xmlns="" xmlns:a16="http://schemas.microsoft.com/office/drawing/2014/main" id="{FBC75206-5856-4646-9774-E8E374118CA0}"/>
              </a:ext>
            </a:extLst>
          </p:cNvPr>
          <p:cNvSpPr txBox="1"/>
          <p:nvPr/>
        </p:nvSpPr>
        <p:spPr>
          <a:xfrm>
            <a:off x="5238744" y="1857364"/>
            <a:ext cx="6786610" cy="1923604"/>
          </a:xfrm>
          <a:prstGeom prst="rect">
            <a:avLst/>
          </a:prstGeom>
          <a:noFill/>
        </p:spPr>
        <p:txBody>
          <a:bodyPr wrap="square" rtlCol="0">
            <a:spAutoFit/>
          </a:bodyPr>
          <a:lstStyle/>
          <a:p>
            <a:pPr algn="ctr"/>
            <a:r>
              <a:rPr lang="fr-FR" b="1" dirty="0">
                <a:latin typeface="Arial" pitchFamily="34" charset="0"/>
                <a:cs typeface="Arial" pitchFamily="34" charset="0"/>
              </a:rPr>
              <a:t>En poursuivant nos recherches nous apprenons, qu'elle est originaire de </a:t>
            </a:r>
            <a:r>
              <a:rPr lang="fr-FR" b="1" dirty="0" err="1">
                <a:latin typeface="Arial" pitchFamily="34" charset="0"/>
                <a:cs typeface="Arial" pitchFamily="34" charset="0"/>
              </a:rPr>
              <a:t>Sorbu</a:t>
            </a:r>
            <a:r>
              <a:rPr lang="fr-FR" b="1" dirty="0">
                <a:latin typeface="Arial" pitchFamily="34" charset="0"/>
                <a:cs typeface="Arial" pitchFamily="34" charset="0"/>
              </a:rPr>
              <a:t> </a:t>
            </a:r>
            <a:r>
              <a:rPr lang="fr-FR" b="1" dirty="0" err="1">
                <a:latin typeface="Arial" pitchFamily="34" charset="0"/>
                <a:cs typeface="Arial" pitchFamily="34" charset="0"/>
              </a:rPr>
              <a:t>Ocagnanu</a:t>
            </a:r>
            <a:r>
              <a:rPr lang="fr-FR" b="1" dirty="0">
                <a:latin typeface="Arial" pitchFamily="34" charset="0"/>
                <a:cs typeface="Arial" pitchFamily="34" charset="0"/>
              </a:rPr>
              <a:t> et réside en plaine orientale. </a:t>
            </a:r>
          </a:p>
          <a:p>
            <a:pPr algn="ctr"/>
            <a:r>
              <a:rPr lang="fr-FR" b="1" dirty="0">
                <a:latin typeface="Arial" pitchFamily="34" charset="0"/>
                <a:cs typeface="Arial" pitchFamily="34" charset="0"/>
              </a:rPr>
              <a:t>Issue d'une famille de bergers, elle est née au milieu du maquis.</a:t>
            </a:r>
          </a:p>
          <a:p>
            <a:pPr algn="ctr"/>
            <a:endParaRPr lang="fr-FR" sz="1100" b="1" dirty="0">
              <a:latin typeface="Arial" pitchFamily="34" charset="0"/>
              <a:cs typeface="Arial" pitchFamily="34" charset="0"/>
            </a:endParaRPr>
          </a:p>
          <a:p>
            <a:pPr algn="ctr"/>
            <a:r>
              <a:rPr lang="fr-FR" b="1" dirty="0">
                <a:latin typeface="Arial" pitchFamily="34" charset="0"/>
                <a:cs typeface="Arial" pitchFamily="34" charset="0"/>
              </a:rPr>
              <a:t>Les plantes de notre ile, </a:t>
            </a:r>
          </a:p>
          <a:p>
            <a:pPr algn="ctr"/>
            <a:r>
              <a:rPr lang="fr-FR" b="1" dirty="0">
                <a:latin typeface="Arial" pitchFamily="34" charset="0"/>
                <a:cs typeface="Arial" pitchFamily="34" charset="0"/>
              </a:rPr>
              <a:t>n'ont plus de secrets pour elle. </a:t>
            </a:r>
          </a:p>
        </p:txBody>
      </p:sp>
      <p:sp>
        <p:nvSpPr>
          <p:cNvPr id="7" name="ZoneTexte 6">
            <a:extLst>
              <a:ext uri="{FF2B5EF4-FFF2-40B4-BE49-F238E27FC236}">
                <a16:creationId xmlns="" xmlns:a16="http://schemas.microsoft.com/office/drawing/2014/main" id="{6E092324-8CD5-4B6E-B9F6-069AB60221B7}"/>
              </a:ext>
            </a:extLst>
          </p:cNvPr>
          <p:cNvSpPr txBox="1"/>
          <p:nvPr/>
        </p:nvSpPr>
        <p:spPr>
          <a:xfrm>
            <a:off x="6881818" y="3929066"/>
            <a:ext cx="4967421" cy="1477328"/>
          </a:xfrm>
          <a:prstGeom prst="rect">
            <a:avLst/>
          </a:prstGeom>
          <a:noFill/>
        </p:spPr>
        <p:txBody>
          <a:bodyPr wrap="square" rtlCol="0">
            <a:spAutoFit/>
          </a:bodyPr>
          <a:lstStyle/>
          <a:p>
            <a:pPr algn="ctr"/>
            <a:r>
              <a:rPr lang="fr-FR" b="1" dirty="0">
                <a:latin typeface="Arial" pitchFamily="34" charset="0"/>
                <a:cs typeface="Arial" pitchFamily="34" charset="0"/>
              </a:rPr>
              <a:t>Nous découvrons également, que cette passionnée des plantes depuis toute jeune, met également son savoir au service de ceux qui souhaitent découvrir les plantes de Corse.</a:t>
            </a:r>
          </a:p>
        </p:txBody>
      </p:sp>
      <p:pic>
        <p:nvPicPr>
          <p:cNvPr id="8194" name="Picture 2" descr="C:\Users\cathy\OneDrive\Bureau\Mur végétal\Sortie\1647505359184.jpg"/>
          <p:cNvPicPr>
            <a:picLocks noChangeAspect="1" noChangeArrowheads="1"/>
          </p:cNvPicPr>
          <p:nvPr/>
        </p:nvPicPr>
        <p:blipFill>
          <a:blip r:embed="rId4" cstate="print"/>
          <a:srcRect l="16734" t="17049" b="21980"/>
          <a:stretch>
            <a:fillRect/>
          </a:stretch>
        </p:blipFill>
        <p:spPr bwMode="auto">
          <a:xfrm rot="5400000">
            <a:off x="-1063109" y="1658358"/>
            <a:ext cx="6388599" cy="3500462"/>
          </a:xfrm>
          <a:prstGeom prst="rect">
            <a:avLst/>
          </a:prstGeom>
          <a:noFill/>
        </p:spPr>
      </p:pic>
      <p:pic>
        <p:nvPicPr>
          <p:cNvPr id="3" name="Image 2" descr="Une image contenant texte&#10;&#10;Description générée automatiquement">
            <a:extLst>
              <a:ext uri="{FF2B5EF4-FFF2-40B4-BE49-F238E27FC236}">
                <a16:creationId xmlns="" xmlns:a16="http://schemas.microsoft.com/office/drawing/2014/main" id="{69D01F33-878F-453D-A2EA-4740BE92BF4C}"/>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l="10101" t="9307" r="6951" b="10710"/>
          <a:stretch/>
        </p:blipFill>
        <p:spPr>
          <a:xfrm rot="6567887">
            <a:off x="3049687" y="3259381"/>
            <a:ext cx="3778484" cy="2726248"/>
          </a:xfrm>
          <a:prstGeom prst="rect">
            <a:avLst/>
          </a:prstGeom>
        </p:spPr>
      </p:pic>
      <p:sp>
        <p:nvSpPr>
          <p:cNvPr id="14" name="Ruban courbé vers le haut 13"/>
          <p:cNvSpPr/>
          <p:nvPr/>
        </p:nvSpPr>
        <p:spPr>
          <a:xfrm>
            <a:off x="4524364" y="142852"/>
            <a:ext cx="7429552" cy="785818"/>
          </a:xfrm>
          <a:prstGeom prst="ellipseRibbon2">
            <a:avLst>
              <a:gd name="adj1" fmla="val 25000"/>
              <a:gd name="adj2" fmla="val 100000"/>
              <a:gd name="adj3" fmla="val 125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 xmlns:a16="http://schemas.microsoft.com/office/drawing/2014/main" id="{82826566-4BB3-4166-B5D3-E494769636CD}"/>
              </a:ext>
            </a:extLst>
          </p:cNvPr>
          <p:cNvSpPr txBox="1"/>
          <p:nvPr/>
        </p:nvSpPr>
        <p:spPr>
          <a:xfrm>
            <a:off x="5953124" y="142852"/>
            <a:ext cx="4775666" cy="646331"/>
          </a:xfrm>
          <a:prstGeom prst="rect">
            <a:avLst/>
          </a:prstGeom>
          <a:noFill/>
        </p:spPr>
        <p:txBody>
          <a:bodyPr wrap="none" rtlCol="0">
            <a:spAutoFit/>
          </a:bodyPr>
          <a:lstStyle/>
          <a:p>
            <a:r>
              <a:rPr lang="fr-FR" sz="3600" b="1" dirty="0">
                <a:solidFill>
                  <a:srgbClr val="7030A0"/>
                </a:solidFill>
                <a:latin typeface="Arial" pitchFamily="34" charset="0"/>
                <a:cs typeface="Arial" pitchFamily="34" charset="0"/>
              </a:rPr>
              <a:t>Francesca DESIDERI</a:t>
            </a:r>
          </a:p>
        </p:txBody>
      </p:sp>
      <p:sp>
        <p:nvSpPr>
          <p:cNvPr id="17" name="Pensées 16"/>
          <p:cNvSpPr/>
          <p:nvPr/>
        </p:nvSpPr>
        <p:spPr>
          <a:xfrm>
            <a:off x="6596066" y="5715016"/>
            <a:ext cx="5286412" cy="714380"/>
          </a:xfrm>
          <a:prstGeom prst="cloudCallou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a:extLst>
              <a:ext uri="{FF2B5EF4-FFF2-40B4-BE49-F238E27FC236}">
                <a16:creationId xmlns="" xmlns:a16="http://schemas.microsoft.com/office/drawing/2014/main" id="{1037E4D0-A0BA-45BE-964A-ACFAB8D6347F}"/>
              </a:ext>
            </a:extLst>
          </p:cNvPr>
          <p:cNvSpPr txBox="1"/>
          <p:nvPr/>
        </p:nvSpPr>
        <p:spPr>
          <a:xfrm>
            <a:off x="7381884" y="5786454"/>
            <a:ext cx="3958019" cy="523220"/>
          </a:xfrm>
          <a:prstGeom prst="rect">
            <a:avLst/>
          </a:prstGeom>
          <a:noFill/>
        </p:spPr>
        <p:txBody>
          <a:bodyPr wrap="square" rtlCol="0">
            <a:spAutoFit/>
          </a:bodyPr>
          <a:lstStyle/>
          <a:p>
            <a:r>
              <a:rPr lang="fr-FR" sz="2800" b="1" dirty="0"/>
              <a:t>Et si nous la contactions ?</a:t>
            </a:r>
          </a:p>
        </p:txBody>
      </p:sp>
      <p:sp>
        <p:nvSpPr>
          <p:cNvPr id="20" name="Ellipse 19"/>
          <p:cNvSpPr/>
          <p:nvPr/>
        </p:nvSpPr>
        <p:spPr>
          <a:xfrm>
            <a:off x="6524628" y="1214422"/>
            <a:ext cx="3500462" cy="571504"/>
          </a:xfrm>
          <a:prstGeom prst="ellipse">
            <a:avLst/>
          </a:prstGeom>
          <a:solidFill>
            <a:srgbClr val="DB50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latin typeface="Times New Roman" panose="02020603050405020304" pitchFamily="18" charset="0"/>
                <a:cs typeface="Times New Roman" panose="02020603050405020304" pitchFamily="18" charset="0"/>
              </a:rPr>
              <a:t>"</a:t>
            </a:r>
            <a:r>
              <a:rPr lang="fr-FR" sz="2400" b="1" dirty="0"/>
              <a:t>L’</a:t>
            </a:r>
            <a:r>
              <a:rPr lang="fr-FR" sz="2400" b="1" dirty="0" err="1"/>
              <a:t>amore</a:t>
            </a:r>
            <a:r>
              <a:rPr lang="fr-FR" sz="2400" b="1" dirty="0"/>
              <a:t> </a:t>
            </a:r>
            <a:r>
              <a:rPr lang="fr-FR" sz="2400" b="1" dirty="0" err="1"/>
              <a:t>piattu</a:t>
            </a:r>
            <a:r>
              <a:rPr lang="fr-FR" sz="2400" b="1" dirty="0">
                <a:latin typeface="Times New Roman" panose="02020603050405020304" pitchFamily="18" charset="0"/>
                <a:cs typeface="Times New Roman" panose="02020603050405020304" pitchFamily="18" charset="0"/>
              </a:rPr>
              <a:t>"</a:t>
            </a:r>
            <a:endParaRPr lang="fr-FR" sz="2400" dirty="0"/>
          </a:p>
        </p:txBody>
      </p:sp>
    </p:spTree>
    <p:extLst>
      <p:ext uri="{BB962C8B-B14F-4D97-AF65-F5344CB8AC3E}">
        <p14:creationId xmlns="" xmlns:p14="http://schemas.microsoft.com/office/powerpoint/2010/main" val="1920396196"/>
      </p:ext>
    </p:extLst>
  </p:cSld>
  <p:clrMapOvr>
    <a:masterClrMapping/>
  </p:clrMapOvr>
  <p:transition spd="slow" advClick="0" advTm="2000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edge">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par>
                                <p:cTn id="14" presetID="27" presetClass="entr" presetSubtype="0" fill="hold" nodeType="withEffect">
                                  <p:stCondLst>
                                    <p:cond delay="0"/>
                                  </p:stCondLst>
                                  <p:iterate type="lt">
                                    <p:tmPct val="50000"/>
                                  </p:iterate>
                                  <p:childTnLst>
                                    <p:set>
                                      <p:cBhvr>
                                        <p:cTn id="15" dur="1" fill="hold">
                                          <p:stCondLst>
                                            <p:cond delay="0"/>
                                          </p:stCondLst>
                                        </p:cTn>
                                        <p:tgtEl>
                                          <p:spTgt spid="15">
                                            <p:txEl>
                                              <p:pRg st="0" end="0"/>
                                            </p:txEl>
                                          </p:spTgt>
                                        </p:tgtEl>
                                        <p:attrNameLst>
                                          <p:attrName>style.visibility</p:attrName>
                                        </p:attrNameLst>
                                      </p:cBhvr>
                                      <p:to>
                                        <p:strVal val="visible"/>
                                      </p:to>
                                    </p:set>
                                    <p:anim calcmode="discrete" valueType="clr">
                                      <p:cBhvr override="childStyle">
                                        <p:cTn id="16" dur="80"/>
                                        <p:tgtEl>
                                          <p:spTgt spid="1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7" dur="80"/>
                                        <p:tgtEl>
                                          <p:spTgt spid="15">
                                            <p:txEl>
                                              <p:pRg st="0" end="0"/>
                                            </p:txEl>
                                          </p:spTgt>
                                        </p:tgtEl>
                                        <p:attrNameLst>
                                          <p:attrName>fillcolor</p:attrName>
                                        </p:attrNameLst>
                                      </p:cBhvr>
                                      <p:tavLst>
                                        <p:tav tm="0">
                                          <p:val>
                                            <p:clrVal>
                                              <a:schemeClr val="accent2"/>
                                            </p:clrVal>
                                          </p:val>
                                        </p:tav>
                                        <p:tav tm="50000">
                                          <p:val>
                                            <p:clrVal>
                                              <a:schemeClr val="hlink"/>
                                            </p:clrVal>
                                          </p:val>
                                        </p:tav>
                                      </p:tavLst>
                                    </p:anim>
                                    <p:set>
                                      <p:cBhvr>
                                        <p:cTn id="18" dur="80"/>
                                        <p:tgtEl>
                                          <p:spTgt spid="15">
                                            <p:txEl>
                                              <p:pRg st="0" end="0"/>
                                            </p:txEl>
                                          </p:spTgt>
                                        </p:tgtEl>
                                        <p:attrNameLst>
                                          <p:attrName>fill.type</p:attrName>
                                        </p:attrNameLst>
                                      </p:cBhvr>
                                      <p:to>
                                        <p:strVal val="solid"/>
                                      </p:to>
                                    </p:set>
                                  </p:childTnLst>
                                </p:cTn>
                              </p:par>
                              <p:par>
                                <p:cTn id="19" presetID="55" presetClass="entr" presetSubtype="0" fill="hold" nodeType="withEffect">
                                  <p:stCondLst>
                                    <p:cond delay="800"/>
                                  </p:stCondLst>
                                  <p:childTnLst>
                                    <p:set>
                                      <p:cBhvr>
                                        <p:cTn id="20" dur="1" fill="hold">
                                          <p:stCondLst>
                                            <p:cond delay="0"/>
                                          </p:stCondLst>
                                        </p:cTn>
                                        <p:tgtEl>
                                          <p:spTgt spid="5">
                                            <p:txEl>
                                              <p:pRg st="0" end="0"/>
                                            </p:txEl>
                                          </p:spTgt>
                                        </p:tgtEl>
                                        <p:attrNameLst>
                                          <p:attrName>style.visibility</p:attrName>
                                        </p:attrNameLst>
                                      </p:cBhvr>
                                      <p:to>
                                        <p:strVal val="visible"/>
                                      </p:to>
                                    </p:set>
                                    <p:anim calcmode="lin" valueType="num">
                                      <p:cBhvr>
                                        <p:cTn id="21"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iterate type="lt">
                                    <p:tmPct val="0"/>
                                  </p:iterate>
                                  <p:childTnLst>
                                    <p:set>
                                      <p:cBhvr>
                                        <p:cTn id="39" dur="1" fill="hold">
                                          <p:stCondLst>
                                            <p:cond delay="0"/>
                                          </p:stCondLst>
                                        </p:cTn>
                                        <p:tgtEl>
                                          <p:spTgt spid="6">
                                            <p:txEl>
                                              <p:pRg st="0" end="0"/>
                                            </p:txEl>
                                          </p:spTgt>
                                        </p:tgtEl>
                                        <p:attrNameLst>
                                          <p:attrName>style.visibility</p:attrName>
                                        </p:attrNameLst>
                                      </p:cBhvr>
                                      <p:to>
                                        <p:strVal val="visible"/>
                                      </p:to>
                                    </p:set>
                                    <p:animEffect transition="in" filter="fade">
                                      <p:cBhvr>
                                        <p:cTn id="40" dur="1250"/>
                                        <p:tgtEl>
                                          <p:spTgt spid="6">
                                            <p:txEl>
                                              <p:pRg st="0" end="0"/>
                                            </p:txEl>
                                          </p:spTgt>
                                        </p:tgtEl>
                                      </p:cBhvr>
                                    </p:animEffect>
                                    <p:anim calcmode="lin" valueType="num">
                                      <p:cBhvr>
                                        <p:cTn id="41" dur="125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2" dur="125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iterate type="lt">
                                    <p:tmPct val="0"/>
                                  </p:iterate>
                                  <p:childTnLst>
                                    <p:set>
                                      <p:cBhvr>
                                        <p:cTn id="46" dur="1" fill="hold">
                                          <p:stCondLst>
                                            <p:cond delay="0"/>
                                          </p:stCondLst>
                                        </p:cTn>
                                        <p:tgtEl>
                                          <p:spTgt spid="6">
                                            <p:txEl>
                                              <p:pRg st="1" end="1"/>
                                            </p:txEl>
                                          </p:spTgt>
                                        </p:tgtEl>
                                        <p:attrNameLst>
                                          <p:attrName>style.visibility</p:attrName>
                                        </p:attrNameLst>
                                      </p:cBhvr>
                                      <p:to>
                                        <p:strVal val="visible"/>
                                      </p:to>
                                    </p:set>
                                    <p:animEffect transition="in" filter="fade">
                                      <p:cBhvr>
                                        <p:cTn id="47" dur="1250"/>
                                        <p:tgtEl>
                                          <p:spTgt spid="6">
                                            <p:txEl>
                                              <p:pRg st="1" end="1"/>
                                            </p:txEl>
                                          </p:spTgt>
                                        </p:tgtEl>
                                      </p:cBhvr>
                                    </p:animEffect>
                                    <p:anim calcmode="lin" valueType="num">
                                      <p:cBhvr>
                                        <p:cTn id="48" dur="125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9" dur="125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2499"/>
                                          </p:stCondLst>
                                        </p:cTn>
                                        <p:tgtEl>
                                          <p:spTgt spid="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6">
                                            <p:txEl>
                                              <p:pRg st="3" end="3"/>
                                            </p:txEl>
                                          </p:spTgt>
                                        </p:tgtEl>
                                        <p:attrNameLst>
                                          <p:attrName>style.visibility</p:attrName>
                                        </p:attrNameLst>
                                      </p:cBhvr>
                                      <p:to>
                                        <p:strVal val="visible"/>
                                      </p:to>
                                    </p:set>
                                    <p:animEffect transition="in" filter="fade">
                                      <p:cBhvr>
                                        <p:cTn id="58" dur="1000"/>
                                        <p:tgtEl>
                                          <p:spTgt spid="6">
                                            <p:txEl>
                                              <p:pRg st="3" end="3"/>
                                            </p:txEl>
                                          </p:spTgt>
                                        </p:tgtEl>
                                      </p:cBhvr>
                                    </p:animEffect>
                                    <p:anim calcmode="lin" valueType="num">
                                      <p:cBhvr>
                                        <p:cTn id="5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6">
                                            <p:txEl>
                                              <p:pRg st="4" end="4"/>
                                            </p:txEl>
                                          </p:spTgt>
                                        </p:tgtEl>
                                        <p:attrNameLst>
                                          <p:attrName>style.visibility</p:attrName>
                                        </p:attrNameLst>
                                      </p:cBhvr>
                                      <p:to>
                                        <p:strVal val="visible"/>
                                      </p:to>
                                    </p:set>
                                    <p:animEffect transition="in" filter="fade">
                                      <p:cBhvr>
                                        <p:cTn id="65" dur="1250"/>
                                        <p:tgtEl>
                                          <p:spTgt spid="6">
                                            <p:txEl>
                                              <p:pRg st="4" end="4"/>
                                            </p:txEl>
                                          </p:spTgt>
                                        </p:tgtEl>
                                      </p:cBhvr>
                                    </p:animEffect>
                                    <p:anim calcmode="lin" valueType="num">
                                      <p:cBhvr>
                                        <p:cTn id="66" dur="125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67" dur="125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2249"/>
                                          </p:stCondLst>
                                        </p:cTn>
                                        <p:tgtEl>
                                          <p:spTgt spid="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7">
                                            <p:txEl>
                                              <p:pRg st="0" end="0"/>
                                            </p:txEl>
                                          </p:spTgt>
                                        </p:tgtEl>
                                        <p:attrNameLst>
                                          <p:attrName>style.visibility</p:attrName>
                                        </p:attrNameLst>
                                      </p:cBhvr>
                                      <p:to>
                                        <p:strVal val="visible"/>
                                      </p:to>
                                    </p:set>
                                    <p:animEffect transition="in" filter="fade">
                                      <p:cBhvr>
                                        <p:cTn id="76" dur="1250"/>
                                        <p:tgtEl>
                                          <p:spTgt spid="7">
                                            <p:txEl>
                                              <p:pRg st="0" end="0"/>
                                            </p:txEl>
                                          </p:spTgt>
                                        </p:tgtEl>
                                      </p:cBhvr>
                                    </p:animEffect>
                                    <p:anim calcmode="lin" valueType="num">
                                      <p:cBhvr>
                                        <p:cTn id="77" dur="125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78" dur="125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4999"/>
                                          </p:stCondLst>
                                        </p:cTn>
                                        <p:tgtEl>
                                          <p:spTgt spid="3"/>
                                        </p:tgtEl>
                                        <p:attrNameLst>
                                          <p:attrName>style.visibility</p:attrName>
                                        </p:attrNameLst>
                                      </p:cBhvr>
                                      <p:to>
                                        <p:strVal val="visible"/>
                                      </p:to>
                                    </p:set>
                                  </p:childTnLst>
                                </p:cTn>
                              </p:par>
                              <p:par>
                                <p:cTn id="83" presetID="9" presetClass="entr" presetSubtype="0"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dissolve">
                                      <p:cBhvr>
                                        <p:cTn id="85" dur="500"/>
                                        <p:tgtEl>
                                          <p:spTgt spid="17"/>
                                        </p:tgtEl>
                                      </p:cBhvr>
                                    </p:animEffect>
                                  </p:childTnLst>
                                </p:cTn>
                              </p:par>
                              <p:par>
                                <p:cTn id="86" presetID="40" presetClass="entr" presetSubtype="0" fill="hold" grpId="0" nodeType="withEffect">
                                  <p:stCondLst>
                                    <p:cond delay="0"/>
                                  </p:stCondLst>
                                  <p:iterate type="lt">
                                    <p:tmPct val="10000"/>
                                  </p:iterate>
                                  <p:childTnLst>
                                    <p:set>
                                      <p:cBhvr>
                                        <p:cTn id="87" dur="1" fill="hold">
                                          <p:stCondLst>
                                            <p:cond delay="0"/>
                                          </p:stCondLst>
                                        </p:cTn>
                                        <p:tgtEl>
                                          <p:spTgt spid="18"/>
                                        </p:tgtEl>
                                        <p:attrNameLst>
                                          <p:attrName>style.visibility</p:attrName>
                                        </p:attrNameLst>
                                      </p:cBhvr>
                                      <p:to>
                                        <p:strVal val="visible"/>
                                      </p:to>
                                    </p:set>
                                    <p:animEffect transition="in" filter="fade">
                                      <p:cBhvr>
                                        <p:cTn id="88" dur="1000"/>
                                        <p:tgtEl>
                                          <p:spTgt spid="18"/>
                                        </p:tgtEl>
                                      </p:cBhvr>
                                    </p:animEffect>
                                    <p:anim calcmode="lin" valueType="num">
                                      <p:cBhvr>
                                        <p:cTn id="89" dur="1000" fill="hold"/>
                                        <p:tgtEl>
                                          <p:spTgt spid="18"/>
                                        </p:tgtEl>
                                        <p:attrNameLst>
                                          <p:attrName>ppt_x</p:attrName>
                                        </p:attrNameLst>
                                      </p:cBhvr>
                                      <p:tavLst>
                                        <p:tav tm="0">
                                          <p:val>
                                            <p:strVal val="#ppt_x-.1"/>
                                          </p:val>
                                        </p:tav>
                                        <p:tav tm="100000">
                                          <p:val>
                                            <p:strVal val="#ppt_x"/>
                                          </p:val>
                                        </p:tav>
                                      </p:tavLst>
                                    </p:anim>
                                    <p:anim calcmode="lin" valueType="num">
                                      <p:cBhvr>
                                        <p:cTn id="90"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1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BCA6CFDB-0716-4C8E-A850-BA3346C7F593}"/>
              </a:ext>
            </a:extLst>
          </p:cNvPr>
          <p:cNvSpPr/>
          <p:nvPr/>
        </p:nvSpPr>
        <p:spPr>
          <a:xfrm>
            <a:off x="7096100" y="116631"/>
            <a:ext cx="4968552" cy="6624736"/>
          </a:xfrm>
          <a:prstGeom prst="rect">
            <a:avLst/>
          </a:prstGeom>
          <a:solidFill>
            <a:srgbClr val="5D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D7963"/>
              </a:solidFill>
              <a:latin typeface="+mj-lt"/>
            </a:endParaRPr>
          </a:p>
        </p:txBody>
      </p:sp>
      <p:pic>
        <p:nvPicPr>
          <p:cNvPr id="29698" name="Picture 2" descr="Kit mur végétalisé - Mur aromatique - Vente en ligne de plants de Kit mur  végétalisé - Mur aromatique pas cher | Leaderplant"/>
          <p:cNvPicPr>
            <a:picLocks noChangeAspect="1" noChangeArrowheads="1"/>
          </p:cNvPicPr>
          <p:nvPr/>
        </p:nvPicPr>
        <p:blipFill>
          <a:blip r:embed="rId2"/>
          <a:srcRect t="8936"/>
          <a:stretch>
            <a:fillRect/>
          </a:stretch>
        </p:blipFill>
        <p:spPr bwMode="auto">
          <a:xfrm rot="21258148">
            <a:off x="408144" y="2155035"/>
            <a:ext cx="2635798" cy="3136430"/>
          </a:xfrm>
          <a:prstGeom prst="rect">
            <a:avLst/>
          </a:prstGeom>
          <a:noFill/>
        </p:spPr>
      </p:pic>
      <p:sp>
        <p:nvSpPr>
          <p:cNvPr id="5" name="Titre 1"/>
          <p:cNvSpPr txBox="1">
            <a:spLocks/>
          </p:cNvSpPr>
          <p:nvPr/>
        </p:nvSpPr>
        <p:spPr>
          <a:xfrm>
            <a:off x="254848" y="58904"/>
            <a:ext cx="2999655" cy="1710959"/>
          </a:xfrm>
          <a:prstGeom prst="rect">
            <a:avLst/>
          </a:prstGeom>
          <a:solidFill>
            <a:srgbClr val="FFC000"/>
          </a:solidFill>
        </p:spPr>
        <p:txBody>
          <a:bodyPr vert="horz" lIns="91440" tIns="45720" rIns="91440" bIns="45720" rtlCol="0" anchor="ctr">
            <a:normAutofit fontScale="97500"/>
          </a:bodyPr>
          <a:lstStyle/>
          <a:p>
            <a:pPr algn="ctr">
              <a:spcBef>
                <a:spcPct val="0"/>
              </a:spcBef>
              <a:defRPr/>
            </a:pPr>
            <a:r>
              <a:rPr lang="fr-FR" sz="2800" b="1" dirty="0">
                <a:solidFill>
                  <a:srgbClr val="AD351D"/>
                </a:solidFill>
                <a:latin typeface="+mj-lt"/>
                <a:ea typeface="+mj-ea"/>
                <a:cs typeface="+mj-cs"/>
              </a:rPr>
              <a:t>En attendant une réponse de sa part, les idées fusent ...</a:t>
            </a:r>
          </a:p>
        </p:txBody>
      </p:sp>
      <p:sp>
        <p:nvSpPr>
          <p:cNvPr id="7" name="ZoneTexte 6"/>
          <p:cNvSpPr txBox="1"/>
          <p:nvPr/>
        </p:nvSpPr>
        <p:spPr>
          <a:xfrm>
            <a:off x="0" y="5996226"/>
            <a:ext cx="4601935" cy="861774"/>
          </a:xfrm>
          <a:prstGeom prst="rect">
            <a:avLst/>
          </a:prstGeom>
          <a:noFill/>
        </p:spPr>
        <p:txBody>
          <a:bodyPr wrap="square" rtlCol="0">
            <a:spAutoFit/>
          </a:bodyPr>
          <a:lstStyle/>
          <a:p>
            <a:r>
              <a:rPr lang="fr-FR" sz="1000" b="1" dirty="0">
                <a:solidFill>
                  <a:srgbClr val="AD351D"/>
                </a:solidFill>
                <a:latin typeface="+mj-lt"/>
              </a:rPr>
              <a:t>Photos: </a:t>
            </a:r>
          </a:p>
          <a:p>
            <a:r>
              <a:rPr lang="fr-FR" sz="1000" dirty="0">
                <a:latin typeface="+mj-lt"/>
                <a:hlinkClick r:id="rId3"/>
              </a:rPr>
              <a:t>https://www.leaderplant.com/acheter-kit-mur-aromatique-3673.html</a:t>
            </a:r>
            <a:endParaRPr lang="fr-FR" sz="1000" dirty="0">
              <a:latin typeface="+mj-lt"/>
            </a:endParaRPr>
          </a:p>
          <a:p>
            <a:r>
              <a:rPr lang="fr-FR" sz="1000" dirty="0">
                <a:latin typeface="+mj-lt"/>
                <a:hlinkClick r:id="rId4"/>
              </a:rPr>
              <a:t>https://neogarden-mursvegetaux.com/realisations/</a:t>
            </a:r>
            <a:r>
              <a:rPr lang="fr-FR" sz="1000" dirty="0">
                <a:latin typeface="+mj-lt"/>
              </a:rPr>
              <a:t> </a:t>
            </a:r>
          </a:p>
          <a:p>
            <a:r>
              <a:rPr lang="fr-FR" sz="1000" dirty="0">
                <a:latin typeface="+mj-lt"/>
                <a:hlinkClick r:id="rId5"/>
              </a:rPr>
              <a:t>https://designmag.fr/brise-vue-naturel-mur-vegetal.html</a:t>
            </a:r>
            <a:endParaRPr lang="fr-FR" sz="1000" dirty="0">
              <a:latin typeface="+mj-lt"/>
            </a:endParaRPr>
          </a:p>
          <a:p>
            <a:r>
              <a:rPr lang="fr-FR" sz="1000" dirty="0">
                <a:latin typeface="+mj-lt"/>
                <a:hlinkClick r:id="rId6"/>
              </a:rPr>
              <a:t>https://www.amenagementdujardin.net/7-idees-pour-realiser-un-potager-vertical/</a:t>
            </a:r>
            <a:endParaRPr lang="fr-FR" sz="1000" dirty="0">
              <a:latin typeface="+mj-lt"/>
            </a:endParaRPr>
          </a:p>
        </p:txBody>
      </p:sp>
      <p:pic>
        <p:nvPicPr>
          <p:cNvPr id="6" name="Picture 2" descr="Nos Récentes Réalisations – La Fabrique du Mur Vegetal"/>
          <p:cNvPicPr>
            <a:picLocks noChangeAspect="1" noChangeArrowheads="1"/>
          </p:cNvPicPr>
          <p:nvPr/>
        </p:nvPicPr>
        <p:blipFill>
          <a:blip r:embed="rId7" cstate="print"/>
          <a:srcRect l="11659" t="5135" r="6224"/>
          <a:stretch>
            <a:fillRect/>
          </a:stretch>
        </p:blipFill>
        <p:spPr bwMode="auto">
          <a:xfrm>
            <a:off x="3733998" y="263734"/>
            <a:ext cx="2723806" cy="2359985"/>
          </a:xfrm>
          <a:prstGeom prst="rect">
            <a:avLst/>
          </a:prstGeom>
          <a:noFill/>
        </p:spPr>
      </p:pic>
      <p:pic>
        <p:nvPicPr>
          <p:cNvPr id="9" name="Picture 4" descr="Quand le brise vue naturel adopte l'aspect d'un mur végétal"/>
          <p:cNvPicPr>
            <a:picLocks noChangeAspect="1" noChangeArrowheads="1"/>
          </p:cNvPicPr>
          <p:nvPr/>
        </p:nvPicPr>
        <p:blipFill>
          <a:blip r:embed="rId8"/>
          <a:srcRect r="20035"/>
          <a:stretch>
            <a:fillRect/>
          </a:stretch>
        </p:blipFill>
        <p:spPr bwMode="auto">
          <a:xfrm rot="585472">
            <a:off x="3784828" y="3391924"/>
            <a:ext cx="2886982" cy="2578801"/>
          </a:xfrm>
          <a:prstGeom prst="rect">
            <a:avLst/>
          </a:prstGeom>
          <a:noFill/>
        </p:spPr>
      </p:pic>
      <p:sp>
        <p:nvSpPr>
          <p:cNvPr id="15" name="Rectangle 14"/>
          <p:cNvSpPr/>
          <p:nvPr/>
        </p:nvSpPr>
        <p:spPr>
          <a:xfrm>
            <a:off x="7096100" y="263734"/>
            <a:ext cx="4968552" cy="1384995"/>
          </a:xfrm>
          <a:prstGeom prst="rect">
            <a:avLst/>
          </a:prstGeom>
          <a:blipFill>
            <a:blip r:embed="rId9"/>
            <a:tile tx="0" ty="0" sx="100000" sy="100000" flip="none" algn="tl"/>
          </a:blipFill>
        </p:spPr>
        <p:txBody>
          <a:bodyPr wrap="square">
            <a:spAutoFit/>
          </a:bodyPr>
          <a:lstStyle/>
          <a:p>
            <a:pPr algn="ctr"/>
            <a:r>
              <a:rPr lang="fr-FR" sz="2800" b="1" cap="all" dirty="0">
                <a:solidFill>
                  <a:schemeClr val="bg1"/>
                </a:solidFill>
                <a:latin typeface="+mj-lt"/>
              </a:rPr>
              <a:t>… Et pourquoi pas transformer une clôture existante  en mur végétal ?</a:t>
            </a:r>
            <a:endParaRPr lang="fr-FR" sz="2800" cap="all" dirty="0">
              <a:solidFill>
                <a:schemeClr val="bg1"/>
              </a:solidFill>
              <a:latin typeface="+mj-lt"/>
            </a:endParaRPr>
          </a:p>
        </p:txBody>
      </p:sp>
      <p:pic>
        <p:nvPicPr>
          <p:cNvPr id="18" name="Picture 8" descr="https://www.amenagementdujardin.net/wp-content/uploads/2014/06/potager-vertical-pot-sewafineseam.com_.jpg"/>
          <p:cNvPicPr>
            <a:picLocks noChangeAspect="1" noChangeArrowheads="1"/>
          </p:cNvPicPr>
          <p:nvPr/>
        </p:nvPicPr>
        <p:blipFill>
          <a:blip r:embed="rId10" cstate="print"/>
          <a:srcRect l="10178" t="9527" r="13483" b="11078"/>
          <a:stretch>
            <a:fillRect/>
          </a:stretch>
        </p:blipFill>
        <p:spPr bwMode="auto">
          <a:xfrm rot="20983843">
            <a:off x="7141179" y="2104677"/>
            <a:ext cx="2405826" cy="4009709"/>
          </a:xfrm>
          <a:prstGeom prst="rect">
            <a:avLst/>
          </a:prstGeom>
          <a:noFill/>
        </p:spPr>
      </p:pic>
      <p:pic>
        <p:nvPicPr>
          <p:cNvPr id="17" name="Picture 2" descr="7 idées pour réaliser un potager vertical"/>
          <p:cNvPicPr>
            <a:picLocks noChangeAspect="1" noChangeArrowheads="1"/>
          </p:cNvPicPr>
          <p:nvPr/>
        </p:nvPicPr>
        <p:blipFill>
          <a:blip r:embed="rId11" cstate="print"/>
          <a:srcRect/>
          <a:stretch>
            <a:fillRect/>
          </a:stretch>
        </p:blipFill>
        <p:spPr bwMode="auto">
          <a:xfrm rot="401080">
            <a:off x="9365766" y="2896031"/>
            <a:ext cx="2367381" cy="3572591"/>
          </a:xfrm>
          <a:prstGeom prst="rect">
            <a:avLst/>
          </a:prstGeom>
          <a:noFill/>
        </p:spPr>
      </p:pic>
      <p:sp>
        <p:nvSpPr>
          <p:cNvPr id="3" name="Rectangle 2">
            <a:extLst>
              <a:ext uri="{FF2B5EF4-FFF2-40B4-BE49-F238E27FC236}">
                <a16:creationId xmlns="" xmlns:a16="http://schemas.microsoft.com/office/drawing/2014/main" id="{F7DDD7FA-2E91-48A5-B56A-B8F98C44F6D3}"/>
              </a:ext>
            </a:extLst>
          </p:cNvPr>
          <p:cNvSpPr/>
          <p:nvPr/>
        </p:nvSpPr>
        <p:spPr>
          <a:xfrm>
            <a:off x="4549716" y="2212454"/>
            <a:ext cx="1174689" cy="822530"/>
          </a:xfrm>
          <a:prstGeom prst="rect">
            <a:avLst/>
          </a:prstGeom>
          <a:solidFill>
            <a:srgbClr val="5D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t>UNE MUR EN PALETTES DE BOIS ?</a:t>
            </a:r>
          </a:p>
        </p:txBody>
      </p:sp>
      <p:sp>
        <p:nvSpPr>
          <p:cNvPr id="20" name="Rectangle 19">
            <a:extLst>
              <a:ext uri="{FF2B5EF4-FFF2-40B4-BE49-F238E27FC236}">
                <a16:creationId xmlns="" xmlns:a16="http://schemas.microsoft.com/office/drawing/2014/main" id="{51319CD8-F59D-4665-8D04-CE9D85EC6980}"/>
              </a:ext>
            </a:extLst>
          </p:cNvPr>
          <p:cNvSpPr/>
          <p:nvPr/>
        </p:nvSpPr>
        <p:spPr>
          <a:xfrm rot="21201551">
            <a:off x="1484531" y="4933013"/>
            <a:ext cx="937320" cy="646332"/>
          </a:xfrm>
          <a:prstGeom prst="rect">
            <a:avLst/>
          </a:prstGeom>
          <a:solidFill>
            <a:srgbClr val="5D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cap="all" dirty="0">
                <a:solidFill>
                  <a:schemeClr val="bg1"/>
                </a:solidFill>
                <a:latin typeface="+mj-lt"/>
              </a:rPr>
              <a:t>Un mur en Gabion ? </a:t>
            </a:r>
            <a:endParaRPr lang="fr-FR" sz="1100" cap="all" dirty="0">
              <a:solidFill>
                <a:schemeClr val="bg1"/>
              </a:solidFill>
              <a:latin typeface="+mj-lt"/>
            </a:endParaRPr>
          </a:p>
        </p:txBody>
      </p:sp>
      <p:sp>
        <p:nvSpPr>
          <p:cNvPr id="21" name="Rectangle 20">
            <a:extLst>
              <a:ext uri="{FF2B5EF4-FFF2-40B4-BE49-F238E27FC236}">
                <a16:creationId xmlns="" xmlns:a16="http://schemas.microsoft.com/office/drawing/2014/main" id="{513CC3DE-5E82-4789-9742-246A99D92CC7}"/>
              </a:ext>
            </a:extLst>
          </p:cNvPr>
          <p:cNvSpPr/>
          <p:nvPr/>
        </p:nvSpPr>
        <p:spPr>
          <a:xfrm rot="695436">
            <a:off x="4463060" y="5547501"/>
            <a:ext cx="1174689" cy="822530"/>
          </a:xfrm>
          <a:prstGeom prst="rect">
            <a:avLst/>
          </a:prstGeom>
          <a:solidFill>
            <a:srgbClr val="5D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cap="all" dirty="0">
                <a:latin typeface="+mj-lt"/>
              </a:rPr>
              <a:t>des pots fixés à un support en bois ?</a:t>
            </a:r>
          </a:p>
        </p:txBody>
      </p:sp>
    </p:spTree>
  </p:cSld>
  <p:clrMapOvr>
    <a:masterClrMapping/>
  </p:clrMapOvr>
  <p:transition spd="slow" advClick="0" advTm="12000">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29698"/>
                                        </p:tgtEl>
                                        <p:attrNameLst>
                                          <p:attrName>style.visibility</p:attrName>
                                        </p:attrNameLst>
                                      </p:cBhvr>
                                      <p:to>
                                        <p:strVal val="visible"/>
                                      </p:to>
                                    </p:set>
                                    <p:animEffect transition="in" filter="blinds(horizontal)">
                                      <p:cBhvr>
                                        <p:cTn id="14" dur="500"/>
                                        <p:tgtEl>
                                          <p:spTgt spid="29698"/>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par>
                                <p:cTn id="26" presetID="49" presetClass="entr" presetSubtype="0" decel="100000" fill="hold" grpId="0" nodeType="withEffect">
                                  <p:stCondLst>
                                    <p:cond delay="40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fltVal val="0"/>
                                          </p:val>
                                        </p:tav>
                                        <p:tav tm="100000">
                                          <p:val>
                                            <p:strVal val="#ppt_w"/>
                                          </p:val>
                                        </p:tav>
                                      </p:tavLst>
                                    </p:anim>
                                    <p:anim calcmode="lin" valueType="num">
                                      <p:cBhvr>
                                        <p:cTn id="29" dur="1000" fill="hold"/>
                                        <p:tgtEl>
                                          <p:spTgt spid="3"/>
                                        </p:tgtEl>
                                        <p:attrNameLst>
                                          <p:attrName>ppt_h</p:attrName>
                                        </p:attrNameLst>
                                      </p:cBhvr>
                                      <p:tavLst>
                                        <p:tav tm="0">
                                          <p:val>
                                            <p:fltVal val="0"/>
                                          </p:val>
                                        </p:tav>
                                        <p:tav tm="100000">
                                          <p:val>
                                            <p:strVal val="#ppt_h"/>
                                          </p:val>
                                        </p:tav>
                                      </p:tavLst>
                                    </p:anim>
                                    <p:anim calcmode="lin" valueType="num">
                                      <p:cBhvr>
                                        <p:cTn id="30" dur="1000" fill="hold"/>
                                        <p:tgtEl>
                                          <p:spTgt spid="3"/>
                                        </p:tgtEl>
                                        <p:attrNameLst>
                                          <p:attrName>style.rotation</p:attrName>
                                        </p:attrNameLst>
                                      </p:cBhvr>
                                      <p:tavLst>
                                        <p:tav tm="0">
                                          <p:val>
                                            <p:fltVal val="360"/>
                                          </p:val>
                                        </p:tav>
                                        <p:tav tm="100000">
                                          <p:val>
                                            <p:fltVal val="0"/>
                                          </p:val>
                                        </p:tav>
                                      </p:tavLst>
                                    </p:anim>
                                    <p:animEffect transition="in" filter="fade">
                                      <p:cBhvr>
                                        <p:cTn id="31" dur="10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2" presetClass="entr" presetSubtype="4" fill="hold" grpId="0" nodeType="withEffect">
                                  <p:stCondLst>
                                    <p:cond delay="30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750" fill="hold"/>
                                        <p:tgtEl>
                                          <p:spTgt spid="21"/>
                                        </p:tgtEl>
                                        <p:attrNameLst>
                                          <p:attrName>ppt_x</p:attrName>
                                        </p:attrNameLst>
                                      </p:cBhvr>
                                      <p:tavLst>
                                        <p:tav tm="0">
                                          <p:val>
                                            <p:strVal val="#ppt_x"/>
                                          </p:val>
                                        </p:tav>
                                        <p:tav tm="100000">
                                          <p:val>
                                            <p:strVal val="#ppt_x"/>
                                          </p:val>
                                        </p:tav>
                                      </p:tavLst>
                                    </p:anim>
                                    <p:anim calcmode="lin" valueType="num">
                                      <p:cBhvr additive="base">
                                        <p:cTn id="42" dur="75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1999"/>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p:cTn id="51" dur="500" fill="hold"/>
                                        <p:tgtEl>
                                          <p:spTgt spid="15"/>
                                        </p:tgtEl>
                                        <p:attrNameLst>
                                          <p:attrName>ppt_w</p:attrName>
                                        </p:attrNameLst>
                                      </p:cBhvr>
                                      <p:tavLst>
                                        <p:tav tm="0">
                                          <p:val>
                                            <p:fltVal val="0"/>
                                          </p:val>
                                        </p:tav>
                                        <p:tav tm="100000">
                                          <p:val>
                                            <p:strVal val="#ppt_w"/>
                                          </p:val>
                                        </p:tav>
                                      </p:tavLst>
                                    </p:anim>
                                    <p:anim calcmode="lin" valueType="num">
                                      <p:cBhvr>
                                        <p:cTn id="52" dur="500" fill="hold"/>
                                        <p:tgtEl>
                                          <p:spTgt spid="15"/>
                                        </p:tgtEl>
                                        <p:attrNameLst>
                                          <p:attrName>ppt_h</p:attrName>
                                        </p:attrNameLst>
                                      </p:cBhvr>
                                      <p:tavLst>
                                        <p:tav tm="0">
                                          <p:val>
                                            <p:fltVal val="0"/>
                                          </p:val>
                                        </p:tav>
                                        <p:tav tm="100000">
                                          <p:val>
                                            <p:strVal val="#ppt_h"/>
                                          </p:val>
                                        </p:tav>
                                      </p:tavLst>
                                    </p:anim>
                                    <p:anim calcmode="lin" valueType="num">
                                      <p:cBhvr>
                                        <p:cTn id="53" dur="500" fill="hold"/>
                                        <p:tgtEl>
                                          <p:spTgt spid="15"/>
                                        </p:tgtEl>
                                        <p:attrNameLst>
                                          <p:attrName>style.rotation</p:attrName>
                                        </p:attrNameLst>
                                      </p:cBhvr>
                                      <p:tavLst>
                                        <p:tav tm="0">
                                          <p:val>
                                            <p:fltVal val="360"/>
                                          </p:val>
                                        </p:tav>
                                        <p:tav tm="100000">
                                          <p:val>
                                            <p:fltVal val="0"/>
                                          </p:val>
                                        </p:tav>
                                      </p:tavLst>
                                    </p:anim>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strVal val="#ppt_h"/>
                                          </p:val>
                                        </p:tav>
                                        <p:tav tm="100000">
                                          <p:val>
                                            <p:strVal val="#ppt_h"/>
                                          </p:val>
                                        </p:tav>
                                      </p:tavLst>
                                    </p:anim>
                                  </p:childTnLst>
                                </p:cTn>
                              </p:par>
                              <p:par>
                                <p:cTn id="61" presetID="18" presetClass="entr" presetSubtype="12"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strips(downLeft)">
                                      <p:cBhvr>
                                        <p:cTn id="63" dur="500"/>
                                        <p:tgtEl>
                                          <p:spTgt spid="18"/>
                                        </p:tgtEl>
                                      </p:cBhvr>
                                    </p:animEffect>
                                  </p:childTnLst>
                                </p:cTn>
                              </p:par>
                              <p:par>
                                <p:cTn id="64" presetID="9" presetClass="entr" presetSubtype="0" fill="hold" grpId="0" nodeType="withEffect">
                                  <p:stCondLst>
                                    <p:cond delay="2000"/>
                                  </p:stCondLst>
                                  <p:childTnLst>
                                    <p:set>
                                      <p:cBhvr>
                                        <p:cTn id="65" dur="1" fill="hold">
                                          <p:stCondLst>
                                            <p:cond delay="0"/>
                                          </p:stCondLst>
                                        </p:cTn>
                                        <p:tgtEl>
                                          <p:spTgt spid="7"/>
                                        </p:tgtEl>
                                        <p:attrNameLst>
                                          <p:attrName>style.visibility</p:attrName>
                                        </p:attrNameLst>
                                      </p:cBhvr>
                                      <p:to>
                                        <p:strVal val="visible"/>
                                      </p:to>
                                    </p:set>
                                    <p:animEffect transition="in" filter="dissolve">
                                      <p:cBhvr>
                                        <p:cTn id="66" dur="2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3"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C6C1961E-7D3F-43CD-AC80-B20B3F815F9C}"/>
              </a:ext>
            </a:extLst>
          </p:cNvPr>
          <p:cNvSpPr/>
          <p:nvPr/>
        </p:nvSpPr>
        <p:spPr>
          <a:xfrm>
            <a:off x="47329" y="836712"/>
            <a:ext cx="7691746" cy="5945848"/>
          </a:xfrm>
          <a:prstGeom prst="rect">
            <a:avLst/>
          </a:prstGeom>
          <a:solidFill>
            <a:srgbClr val="5D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endParaRPr>
          </a:p>
        </p:txBody>
      </p:sp>
      <p:sp>
        <p:nvSpPr>
          <p:cNvPr id="2" name="Titre 1">
            <a:extLst>
              <a:ext uri="{FF2B5EF4-FFF2-40B4-BE49-F238E27FC236}">
                <a16:creationId xmlns="" xmlns:a16="http://schemas.microsoft.com/office/drawing/2014/main" id="{AF320FC1-6E19-4D0D-84F1-E6E5EAF1E2EA}"/>
              </a:ext>
            </a:extLst>
          </p:cNvPr>
          <p:cNvSpPr>
            <a:spLocks noGrp="1"/>
          </p:cNvSpPr>
          <p:nvPr>
            <p:ph type="title"/>
          </p:nvPr>
        </p:nvSpPr>
        <p:spPr>
          <a:xfrm>
            <a:off x="0" y="6763"/>
            <a:ext cx="12192000" cy="829949"/>
          </a:xfrm>
        </p:spPr>
        <p:txBody>
          <a:bodyPr>
            <a:normAutofit/>
          </a:bodyPr>
          <a:lstStyle/>
          <a:p>
            <a:r>
              <a:rPr lang="fr-FR" sz="3600" dirty="0">
                <a:solidFill>
                  <a:srgbClr val="DB5025"/>
                </a:solidFill>
                <a:latin typeface="Arial Black" panose="020B0A04020102020204" pitchFamily="34" charset="0"/>
              </a:rPr>
              <a:t>Pour réaliser un mur végétal, il nous faut …</a:t>
            </a:r>
          </a:p>
        </p:txBody>
      </p:sp>
      <p:pic>
        <p:nvPicPr>
          <p:cNvPr id="7" name="Image 6" descr="Une image contenant herbe, extérieur, thé, tasse&#10;&#10;Description générée automatiquement">
            <a:extLst>
              <a:ext uri="{FF2B5EF4-FFF2-40B4-BE49-F238E27FC236}">
                <a16:creationId xmlns="" xmlns:a16="http://schemas.microsoft.com/office/drawing/2014/main" id="{9C03C847-2944-41FA-9A12-4685059E234D}"/>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12629" t="16799" r="14405" b="29652"/>
          <a:stretch/>
        </p:blipFill>
        <p:spPr>
          <a:xfrm rot="879376">
            <a:off x="9820304" y="3164789"/>
            <a:ext cx="2048080" cy="2008694"/>
          </a:xfrm>
          <a:prstGeom prst="rect">
            <a:avLst/>
          </a:prstGeom>
        </p:spPr>
      </p:pic>
      <p:pic>
        <p:nvPicPr>
          <p:cNvPr id="5" name="Image 4" descr="Une image contenant herbe, extérieur, tasse, thé&#10;&#10;Description générée automatiquement">
            <a:extLst>
              <a:ext uri="{FF2B5EF4-FFF2-40B4-BE49-F238E27FC236}">
                <a16:creationId xmlns="" xmlns:a16="http://schemas.microsoft.com/office/drawing/2014/main" id="{E5CEA87C-7CD1-46C5-B379-6408D653D748}"/>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13318" t="22543" r="4868" b="14814"/>
          <a:stretch/>
        </p:blipFill>
        <p:spPr>
          <a:xfrm rot="20762743">
            <a:off x="8639980" y="1186091"/>
            <a:ext cx="2078269" cy="2126600"/>
          </a:xfrm>
          <a:prstGeom prst="rect">
            <a:avLst/>
          </a:prstGeom>
        </p:spPr>
      </p:pic>
      <p:sp>
        <p:nvSpPr>
          <p:cNvPr id="8" name="ZoneTexte 7">
            <a:extLst>
              <a:ext uri="{FF2B5EF4-FFF2-40B4-BE49-F238E27FC236}">
                <a16:creationId xmlns="" xmlns:a16="http://schemas.microsoft.com/office/drawing/2014/main" id="{E04BE5DA-3D52-4209-9664-504B081D29E2}"/>
              </a:ext>
            </a:extLst>
          </p:cNvPr>
          <p:cNvSpPr txBox="1"/>
          <p:nvPr/>
        </p:nvSpPr>
        <p:spPr>
          <a:xfrm>
            <a:off x="7953388" y="5643578"/>
            <a:ext cx="4046127" cy="1077218"/>
          </a:xfrm>
          <a:prstGeom prst="rect">
            <a:avLst/>
          </a:prstGeom>
          <a:solidFill>
            <a:srgbClr val="FFC000"/>
          </a:solidFill>
        </p:spPr>
        <p:txBody>
          <a:bodyPr wrap="square" rtlCol="0">
            <a:spAutoFit/>
          </a:bodyPr>
          <a:lstStyle/>
          <a:p>
            <a:pPr algn="ctr"/>
            <a:r>
              <a:rPr lang="fr-FR" sz="3200" b="1" dirty="0">
                <a:solidFill>
                  <a:schemeClr val="bg1"/>
                </a:solidFill>
              </a:rPr>
              <a:t>Un peu de terreau ou de compost …</a:t>
            </a:r>
          </a:p>
        </p:txBody>
      </p:sp>
      <p:sp>
        <p:nvSpPr>
          <p:cNvPr id="11" name="ZoneTexte 10">
            <a:extLst>
              <a:ext uri="{FF2B5EF4-FFF2-40B4-BE49-F238E27FC236}">
                <a16:creationId xmlns="" xmlns:a16="http://schemas.microsoft.com/office/drawing/2014/main" id="{58FACDC4-EBCD-432E-AD04-7F2715CF5C7F}"/>
              </a:ext>
            </a:extLst>
          </p:cNvPr>
          <p:cNvSpPr txBox="1"/>
          <p:nvPr/>
        </p:nvSpPr>
        <p:spPr>
          <a:xfrm>
            <a:off x="7712093" y="3474105"/>
            <a:ext cx="2214191" cy="523220"/>
          </a:xfrm>
          <a:prstGeom prst="rect">
            <a:avLst/>
          </a:prstGeom>
          <a:noFill/>
        </p:spPr>
        <p:txBody>
          <a:bodyPr wrap="square" rtlCol="0">
            <a:spAutoFit/>
          </a:bodyPr>
          <a:lstStyle/>
          <a:p>
            <a:pPr algn="ctr"/>
            <a:r>
              <a:rPr lang="fr-FR" sz="2800" b="1" dirty="0">
                <a:solidFill>
                  <a:srgbClr val="B6751A"/>
                </a:solidFill>
              </a:rPr>
              <a:t>Du sable …</a:t>
            </a:r>
          </a:p>
        </p:txBody>
      </p:sp>
      <p:sp>
        <p:nvSpPr>
          <p:cNvPr id="12" name="ZoneTexte 11">
            <a:extLst>
              <a:ext uri="{FF2B5EF4-FFF2-40B4-BE49-F238E27FC236}">
                <a16:creationId xmlns="" xmlns:a16="http://schemas.microsoft.com/office/drawing/2014/main" id="{E5CEDB78-4F82-46DB-BB35-8C22CCBDA2E7}"/>
              </a:ext>
            </a:extLst>
          </p:cNvPr>
          <p:cNvSpPr txBox="1"/>
          <p:nvPr/>
        </p:nvSpPr>
        <p:spPr>
          <a:xfrm>
            <a:off x="263352" y="5498068"/>
            <a:ext cx="3528392" cy="523220"/>
          </a:xfrm>
          <a:prstGeom prst="rect">
            <a:avLst/>
          </a:prstGeom>
          <a:noFill/>
        </p:spPr>
        <p:txBody>
          <a:bodyPr wrap="square" rtlCol="0">
            <a:spAutoFit/>
          </a:bodyPr>
          <a:lstStyle/>
          <a:p>
            <a:pPr algn="ctr"/>
            <a:r>
              <a:rPr lang="fr-FR" sz="2800" dirty="0">
                <a:solidFill>
                  <a:schemeClr val="bg1"/>
                </a:solidFill>
              </a:rPr>
              <a:t>De la terre du jardin …</a:t>
            </a:r>
          </a:p>
        </p:txBody>
      </p:sp>
      <p:pic>
        <p:nvPicPr>
          <p:cNvPr id="13" name="Picture 2" descr="C:\Users\cathy\OneDrive\Bureau\Mur végétal\cdv_photo_1647366213.jpg">
            <a:extLst>
              <a:ext uri="{FF2B5EF4-FFF2-40B4-BE49-F238E27FC236}">
                <a16:creationId xmlns="" xmlns:a16="http://schemas.microsoft.com/office/drawing/2014/main" id="{C4919D1A-BD44-42B5-8D81-2FE0BF0D1859}"/>
              </a:ext>
            </a:extLst>
          </p:cNvPr>
          <p:cNvPicPr>
            <a:picLocks noChangeAspect="1" noChangeArrowheads="1"/>
          </p:cNvPicPr>
          <p:nvPr/>
        </p:nvPicPr>
        <p:blipFill>
          <a:blip r:embed="rId4" cstate="print"/>
          <a:srcRect l="18750" r="19643"/>
          <a:stretch>
            <a:fillRect/>
          </a:stretch>
        </p:blipFill>
        <p:spPr bwMode="auto">
          <a:xfrm rot="4465815">
            <a:off x="896801" y="1105031"/>
            <a:ext cx="3474949" cy="4230373"/>
          </a:xfrm>
          <a:prstGeom prst="rect">
            <a:avLst/>
          </a:prstGeom>
          <a:noFill/>
        </p:spPr>
      </p:pic>
      <p:pic>
        <p:nvPicPr>
          <p:cNvPr id="14" name="Picture 3" descr="C:\Users\cathy\OneDrive\Bureau\Mur végétal\cdv_photo_1647366206.jpg">
            <a:extLst>
              <a:ext uri="{FF2B5EF4-FFF2-40B4-BE49-F238E27FC236}">
                <a16:creationId xmlns="" xmlns:a16="http://schemas.microsoft.com/office/drawing/2014/main" id="{909B69BF-84F8-4139-84B2-0E8A1B8AD039}"/>
              </a:ext>
            </a:extLst>
          </p:cNvPr>
          <p:cNvPicPr>
            <a:picLocks noChangeAspect="1" noChangeArrowheads="1"/>
          </p:cNvPicPr>
          <p:nvPr/>
        </p:nvPicPr>
        <p:blipFill>
          <a:blip r:embed="rId5" cstate="print"/>
          <a:srcRect l="21053"/>
          <a:stretch>
            <a:fillRect/>
          </a:stretch>
        </p:blipFill>
        <p:spPr bwMode="auto">
          <a:xfrm rot="5941479">
            <a:off x="3833017" y="2174492"/>
            <a:ext cx="3692277" cy="3507665"/>
          </a:xfrm>
          <a:prstGeom prst="rect">
            <a:avLst/>
          </a:prstGeom>
          <a:noFill/>
        </p:spPr>
      </p:pic>
      <p:pic>
        <p:nvPicPr>
          <p:cNvPr id="6" name="Graphique 5" descr="Coche avec un remplissage uni">
            <a:extLst>
              <a:ext uri="{FF2B5EF4-FFF2-40B4-BE49-F238E27FC236}">
                <a16:creationId xmlns="" xmlns:a16="http://schemas.microsoft.com/office/drawing/2014/main" id="{69F9F686-4B62-4490-9B79-B3CF7CA9F090}"/>
              </a:ext>
            </a:extLst>
          </p:cNvPr>
          <p:cNvPicPr>
            <a:picLocks noChangeAspect="1"/>
          </p:cNvPicPr>
          <p:nvPr/>
        </p:nvPicPr>
        <p:blipFill>
          <a:blip r:embed="rId6"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8425843" y="3921255"/>
            <a:ext cx="786690" cy="786690"/>
          </a:xfrm>
          <a:prstGeom prst="rect">
            <a:avLst/>
          </a:prstGeom>
        </p:spPr>
      </p:pic>
      <p:pic>
        <p:nvPicPr>
          <p:cNvPr id="15" name="Graphique 14" descr="Coche avec un remplissage uni">
            <a:extLst>
              <a:ext uri="{FF2B5EF4-FFF2-40B4-BE49-F238E27FC236}">
                <a16:creationId xmlns="" xmlns:a16="http://schemas.microsoft.com/office/drawing/2014/main" id="{D84A5C01-05F3-4007-A1E3-690994053E94}"/>
              </a:ext>
            </a:extLst>
          </p:cNvPr>
          <p:cNvPicPr>
            <a:picLocks noChangeAspect="1"/>
          </p:cNvPicPr>
          <p:nvPr/>
        </p:nvPicPr>
        <p:blipFill>
          <a:blip r:embed="rId8" cstate="print">
            <a:extLst>
              <a:ext uri="{28A0092B-C50C-407E-A947-70E740481C1C}">
                <a14:useLocalDpi xmlns="" xmlns:a14="http://schemas.microsoft.com/office/drawing/2010/main" val="0"/>
              </a:ext>
              <a:ext uri="{96DAC541-7B7A-43D3-8B79-37D633B846F1}">
                <asvg:svgBlip xmlns="" xmlns:asvg="http://schemas.microsoft.com/office/drawing/2016/SVG/main" r:embed="rId7"/>
              </a:ext>
            </a:extLst>
          </a:blip>
          <a:stretch>
            <a:fillRect/>
          </a:stretch>
        </p:blipFill>
        <p:spPr>
          <a:xfrm>
            <a:off x="1668857" y="5989009"/>
            <a:ext cx="717381" cy="717381"/>
          </a:xfrm>
          <a:prstGeom prst="rect">
            <a:avLst/>
          </a:prstGeom>
        </p:spPr>
      </p:pic>
    </p:spTree>
    <p:extLst>
      <p:ext uri="{BB962C8B-B14F-4D97-AF65-F5344CB8AC3E}">
        <p14:creationId xmlns="" xmlns:p14="http://schemas.microsoft.com/office/powerpoint/2010/main" val="2673341518"/>
      </p:ext>
    </p:extLst>
  </p:cSld>
  <p:clrMapOvr>
    <a:masterClrMapping/>
  </p:clrMapOvr>
  <p:transition advClick="0" advTm="16000">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iterate type="lt">
                                    <p:tmPct val="5000"/>
                                  </p:iterate>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 calcmode="lin" valueType="num">
                                      <p:cBhvr>
                                        <p:cTn id="27" dur="500" fill="hold"/>
                                        <p:tgtEl>
                                          <p:spTgt spid="12"/>
                                        </p:tgtEl>
                                        <p:attrNameLst>
                                          <p:attrName>style.rotation</p:attrName>
                                        </p:attrNameLst>
                                      </p:cBhvr>
                                      <p:tavLst>
                                        <p:tav tm="0">
                                          <p:val>
                                            <p:fltVal val="90"/>
                                          </p:val>
                                        </p:tav>
                                        <p:tav tm="100000">
                                          <p:val>
                                            <p:fltVal val="0"/>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2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anim calcmode="lin" valueType="num">
                                      <p:cBhvr>
                                        <p:cTn id="34" dur="500" fill="hold"/>
                                        <p:tgtEl>
                                          <p:spTgt spid="13"/>
                                        </p:tgtEl>
                                        <p:attrNameLst>
                                          <p:attrName>ppt_x</p:attrName>
                                        </p:attrNameLst>
                                      </p:cBhvr>
                                      <p:tavLst>
                                        <p:tav tm="0">
                                          <p:val>
                                            <p:strVal val="#ppt_x"/>
                                          </p:val>
                                        </p:tav>
                                        <p:tav tm="100000">
                                          <p:val>
                                            <p:strVal val="#ppt_x"/>
                                          </p:val>
                                        </p:tav>
                                      </p:tavLst>
                                    </p:anim>
                                    <p:anim calcmode="lin" valueType="num">
                                      <p:cBhvr>
                                        <p:cTn id="35" dur="500" fill="hold"/>
                                        <p:tgtEl>
                                          <p:spTgt spid="13"/>
                                        </p:tgtEl>
                                        <p:attrNameLst>
                                          <p:attrName>ppt_y</p:attrName>
                                        </p:attrNameLst>
                                      </p:cBhvr>
                                      <p:tavLst>
                                        <p:tav tm="0">
                                          <p:val>
                                            <p:strVal val="#ppt_y+.1"/>
                                          </p:val>
                                        </p:tav>
                                        <p:tav tm="100000">
                                          <p:val>
                                            <p:strVal val="#ppt_y"/>
                                          </p:val>
                                        </p:tav>
                                      </p:tavLst>
                                    </p:anim>
                                  </p:childTnLst>
                                </p:cTn>
                              </p:par>
                              <p:par>
                                <p:cTn id="36" presetID="31" presetClass="entr" presetSubtype="0" fill="hold" nodeType="withEffect">
                                  <p:stCondLst>
                                    <p:cond delay="700"/>
                                  </p:stCondLst>
                                  <p:iterate type="lt">
                                    <p:tmPct val="5000"/>
                                  </p:iterate>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 calcmode="lin" valueType="num">
                                      <p:cBhvr>
                                        <p:cTn id="40" dur="500" fill="hold"/>
                                        <p:tgtEl>
                                          <p:spTgt spid="14"/>
                                        </p:tgtEl>
                                        <p:attrNameLst>
                                          <p:attrName>style.rotation</p:attrName>
                                        </p:attrNameLst>
                                      </p:cBhvr>
                                      <p:tavLst>
                                        <p:tav tm="0">
                                          <p:val>
                                            <p:fltVal val="90"/>
                                          </p:val>
                                        </p:tav>
                                        <p:tav tm="100000">
                                          <p:val>
                                            <p:fltVal val="0"/>
                                          </p:val>
                                        </p:tav>
                                      </p:tavLst>
                                    </p:anim>
                                    <p:animEffect transition="in" filter="fade">
                                      <p:cBhvr>
                                        <p:cTn id="41" dur="500"/>
                                        <p:tgtEl>
                                          <p:spTgt spid="14"/>
                                        </p:tgtEl>
                                      </p:cBhvr>
                                    </p:animEffect>
                                  </p:childTnLst>
                                </p:cTn>
                              </p:par>
                              <p:par>
                                <p:cTn id="42" presetID="53" presetClass="entr" presetSubtype="0" fill="hold" nodeType="withEffect">
                                  <p:stCondLst>
                                    <p:cond delay="190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 calcmode="lin" valueType="num">
                                      <p:cBhvr>
                                        <p:cTn id="53" dur="500" fill="hold"/>
                                        <p:tgtEl>
                                          <p:spTgt spid="11"/>
                                        </p:tgtEl>
                                        <p:attrNameLst>
                                          <p:attrName>style.rotation</p:attrName>
                                        </p:attrNameLst>
                                      </p:cBhvr>
                                      <p:tavLst>
                                        <p:tav tm="0">
                                          <p:val>
                                            <p:fltVal val="360"/>
                                          </p:val>
                                        </p:tav>
                                        <p:tav tm="100000">
                                          <p:val>
                                            <p:fltVal val="0"/>
                                          </p:val>
                                        </p:tav>
                                      </p:tavLst>
                                    </p:anim>
                                    <p:animEffect transition="in" filter="fade">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30" presetClass="entr" presetSubtype="0" fill="hold" nodeType="clickEffect">
                                  <p:stCondLst>
                                    <p:cond delay="30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800" decel="100000"/>
                                        <p:tgtEl>
                                          <p:spTgt spid="5"/>
                                        </p:tgtEl>
                                      </p:cBhvr>
                                    </p:animEffect>
                                    <p:anim calcmode="lin" valueType="num">
                                      <p:cBhvr>
                                        <p:cTn id="60" dur="800" decel="100000" fill="hold"/>
                                        <p:tgtEl>
                                          <p:spTgt spid="5"/>
                                        </p:tgtEl>
                                        <p:attrNameLst>
                                          <p:attrName>style.rotation</p:attrName>
                                        </p:attrNameLst>
                                      </p:cBhvr>
                                      <p:tavLst>
                                        <p:tav tm="0">
                                          <p:val>
                                            <p:fltVal val="-90"/>
                                          </p:val>
                                        </p:tav>
                                        <p:tav tm="100000">
                                          <p:val>
                                            <p:fltVal val="0"/>
                                          </p:val>
                                        </p:tav>
                                      </p:tavLst>
                                    </p:anim>
                                    <p:anim calcmode="lin" valueType="num">
                                      <p:cBhvr>
                                        <p:cTn id="61" dur="800" decel="100000" fill="hold"/>
                                        <p:tgtEl>
                                          <p:spTgt spid="5"/>
                                        </p:tgtEl>
                                        <p:attrNameLst>
                                          <p:attrName>ppt_x</p:attrName>
                                        </p:attrNameLst>
                                      </p:cBhvr>
                                      <p:tavLst>
                                        <p:tav tm="0">
                                          <p:val>
                                            <p:strVal val="#ppt_x+0.4"/>
                                          </p:val>
                                        </p:tav>
                                        <p:tav tm="100000">
                                          <p:val>
                                            <p:strVal val="#ppt_x-0.05"/>
                                          </p:val>
                                        </p:tav>
                                      </p:tavLst>
                                    </p:anim>
                                    <p:anim calcmode="lin" valueType="num">
                                      <p:cBhvr>
                                        <p:cTn id="62" dur="800" decel="100000" fill="hold"/>
                                        <p:tgtEl>
                                          <p:spTgt spid="5"/>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65" presetID="23" presetClass="entr" presetSubtype="16" fill="hold" nodeType="withEffect">
                                  <p:stCondLst>
                                    <p:cond delay="800"/>
                                  </p:stCondLst>
                                  <p:childTnLst>
                                    <p:set>
                                      <p:cBhvr>
                                        <p:cTn id="66" dur="1" fill="hold">
                                          <p:stCondLst>
                                            <p:cond delay="0"/>
                                          </p:stCondLst>
                                        </p:cTn>
                                        <p:tgtEl>
                                          <p:spTgt spid="7"/>
                                        </p:tgtEl>
                                        <p:attrNameLst>
                                          <p:attrName>style.visibility</p:attrName>
                                        </p:attrNameLst>
                                      </p:cBhvr>
                                      <p:to>
                                        <p:strVal val="visible"/>
                                      </p:to>
                                    </p:set>
                                    <p:anim calcmode="lin" valueType="num">
                                      <p:cBhvr>
                                        <p:cTn id="67" dur="500" fill="hold"/>
                                        <p:tgtEl>
                                          <p:spTgt spid="7"/>
                                        </p:tgtEl>
                                        <p:attrNameLst>
                                          <p:attrName>ppt_w</p:attrName>
                                        </p:attrNameLst>
                                      </p:cBhvr>
                                      <p:tavLst>
                                        <p:tav tm="0">
                                          <p:val>
                                            <p:fltVal val="0"/>
                                          </p:val>
                                        </p:tav>
                                        <p:tav tm="100000">
                                          <p:val>
                                            <p:strVal val="#ppt_w"/>
                                          </p:val>
                                        </p:tav>
                                      </p:tavLst>
                                    </p:anim>
                                    <p:anim calcmode="lin" valueType="num">
                                      <p:cBhvr>
                                        <p:cTn id="68" dur="500" fill="hold"/>
                                        <p:tgtEl>
                                          <p:spTgt spid="7"/>
                                        </p:tgtEl>
                                        <p:attrNameLst>
                                          <p:attrName>ppt_h</p:attrName>
                                        </p:attrNameLst>
                                      </p:cBhvr>
                                      <p:tavLst>
                                        <p:tav tm="0">
                                          <p:val>
                                            <p:fltVal val="0"/>
                                          </p:val>
                                        </p:tav>
                                        <p:tav tm="100000">
                                          <p:val>
                                            <p:strVal val="#ppt_h"/>
                                          </p:val>
                                        </p:tav>
                                      </p:tavLst>
                                    </p:anim>
                                  </p:childTnLst>
                                </p:cTn>
                              </p:par>
                              <p:par>
                                <p:cTn id="69" presetID="23" presetClass="entr" presetSubtype="16" fill="hold" nodeType="withEffect">
                                  <p:stCondLst>
                                    <p:cond delay="2000"/>
                                  </p:stCondLst>
                                  <p:childTnLst>
                                    <p:set>
                                      <p:cBhvr>
                                        <p:cTn id="70" dur="1" fill="hold">
                                          <p:stCondLst>
                                            <p:cond delay="0"/>
                                          </p:stCondLst>
                                        </p:cTn>
                                        <p:tgtEl>
                                          <p:spTgt spid="6"/>
                                        </p:tgtEl>
                                        <p:attrNameLst>
                                          <p:attrName>style.visibility</p:attrName>
                                        </p:attrNameLst>
                                      </p:cBhvr>
                                      <p:to>
                                        <p:strVal val="visible"/>
                                      </p:to>
                                    </p:set>
                                    <p:anim calcmode="lin" valueType="num">
                                      <p:cBhvr>
                                        <p:cTn id="71" dur="500" fill="hold"/>
                                        <p:tgtEl>
                                          <p:spTgt spid="6"/>
                                        </p:tgtEl>
                                        <p:attrNameLst>
                                          <p:attrName>ppt_w</p:attrName>
                                        </p:attrNameLst>
                                      </p:cBhvr>
                                      <p:tavLst>
                                        <p:tav tm="0">
                                          <p:val>
                                            <p:fltVal val="0"/>
                                          </p:val>
                                        </p:tav>
                                        <p:tav tm="100000">
                                          <p:val>
                                            <p:strVal val="#ppt_w"/>
                                          </p:val>
                                        </p:tav>
                                      </p:tavLst>
                                    </p:anim>
                                    <p:anim calcmode="lin" valueType="num">
                                      <p:cBhvr>
                                        <p:cTn id="72"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randombar(horizontal)">
                                      <p:cBhvr>
                                        <p:cTn id="77" dur="500"/>
                                        <p:tgtEl>
                                          <p:spTgt spid="8"/>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9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C6C1961E-7D3F-43CD-AC80-B20B3F815F9C}"/>
              </a:ext>
            </a:extLst>
          </p:cNvPr>
          <p:cNvSpPr/>
          <p:nvPr/>
        </p:nvSpPr>
        <p:spPr>
          <a:xfrm>
            <a:off x="47328" y="44624"/>
            <a:ext cx="12097343" cy="6737936"/>
          </a:xfrm>
          <a:prstGeom prst="rect">
            <a:avLst/>
          </a:prstGeom>
          <a:solidFill>
            <a:srgbClr val="5D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endParaRPr>
          </a:p>
        </p:txBody>
      </p:sp>
      <p:sp>
        <p:nvSpPr>
          <p:cNvPr id="12" name="ZoneTexte 11">
            <a:extLst>
              <a:ext uri="{FF2B5EF4-FFF2-40B4-BE49-F238E27FC236}">
                <a16:creationId xmlns="" xmlns:a16="http://schemas.microsoft.com/office/drawing/2014/main" id="{E5CEDB78-4F82-46DB-BB35-8C22CCBDA2E7}"/>
              </a:ext>
            </a:extLst>
          </p:cNvPr>
          <p:cNvSpPr txBox="1"/>
          <p:nvPr/>
        </p:nvSpPr>
        <p:spPr>
          <a:xfrm>
            <a:off x="191344" y="320457"/>
            <a:ext cx="2880320" cy="4154984"/>
          </a:xfrm>
          <a:prstGeom prst="rect">
            <a:avLst/>
          </a:prstGeom>
          <a:noFill/>
        </p:spPr>
        <p:txBody>
          <a:bodyPr wrap="square" rtlCol="0">
            <a:spAutoFit/>
          </a:bodyPr>
          <a:lstStyle/>
          <a:p>
            <a:pPr algn="ctr"/>
            <a:r>
              <a:rPr lang="fr-FR" sz="4000" dirty="0">
                <a:solidFill>
                  <a:srgbClr val="FFC000"/>
                </a:solidFill>
              </a:rPr>
              <a:t>Pour cela, </a:t>
            </a:r>
            <a:r>
              <a:rPr lang="fr-FR" sz="2800" dirty="0">
                <a:solidFill>
                  <a:schemeClr val="bg1"/>
                </a:solidFill>
              </a:rPr>
              <a:t>nous demandons l'installation d'un composteur pour organiser le tri des déchets organiques </a:t>
            </a:r>
            <a:r>
              <a:rPr lang="fr-FR" sz="2800" dirty="0" smtClean="0">
                <a:solidFill>
                  <a:schemeClr val="bg1"/>
                </a:solidFill>
              </a:rPr>
              <a:t>avec l’équipe de </a:t>
            </a:r>
            <a:r>
              <a:rPr lang="fr-FR" sz="2800" dirty="0">
                <a:solidFill>
                  <a:schemeClr val="bg1"/>
                </a:solidFill>
              </a:rPr>
              <a:t>la cantine.</a:t>
            </a:r>
          </a:p>
        </p:txBody>
      </p:sp>
      <p:pic>
        <p:nvPicPr>
          <p:cNvPr id="10" name="Image 9" descr="Une image contenant arbre, herbe, extérieur, plante&#10;&#10;Description générée automatiquement">
            <a:extLst>
              <a:ext uri="{FF2B5EF4-FFF2-40B4-BE49-F238E27FC236}">
                <a16:creationId xmlns="" xmlns:a16="http://schemas.microsoft.com/office/drawing/2014/main" id="{8599E0EB-3F5C-4A31-B9D2-1FE9D768700E}"/>
              </a:ext>
            </a:extLst>
          </p:cNvPr>
          <p:cNvPicPr>
            <a:picLocks noChangeAspect="1"/>
          </p:cNvPicPr>
          <p:nvPr/>
        </p:nvPicPr>
        <p:blipFill rotWithShape="1">
          <a:blip r:embed="rId2" cstate="print">
            <a:extLst>
              <a:ext uri="{28A0092B-C50C-407E-A947-70E740481C1C}">
                <a14:useLocalDpi xmlns="" xmlns:a14="http://schemas.microsoft.com/office/drawing/2010/main" val="0"/>
              </a:ext>
            </a:extLst>
          </a:blip>
          <a:srcRect l="10516" t="5826" r="11709" b="14941"/>
          <a:stretch/>
        </p:blipFill>
        <p:spPr>
          <a:xfrm rot="760887">
            <a:off x="2805634" y="2752835"/>
            <a:ext cx="2614247" cy="3559168"/>
          </a:xfrm>
          <a:prstGeom prst="rect">
            <a:avLst/>
          </a:prstGeom>
        </p:spPr>
      </p:pic>
      <p:pic>
        <p:nvPicPr>
          <p:cNvPr id="2050" name="Picture 2" descr="C:\Users\cathy\OneDrive\Bureau\Mur végétal\1648666968864.jpg"/>
          <p:cNvPicPr>
            <a:picLocks noChangeAspect="1" noChangeArrowheads="1"/>
          </p:cNvPicPr>
          <p:nvPr/>
        </p:nvPicPr>
        <p:blipFill>
          <a:blip r:embed="rId3" cstate="print"/>
          <a:srcRect l="4684" t="18482" r="4436"/>
          <a:stretch>
            <a:fillRect/>
          </a:stretch>
        </p:blipFill>
        <p:spPr bwMode="auto">
          <a:xfrm rot="21208964">
            <a:off x="5837226" y="1049532"/>
            <a:ext cx="6140708" cy="4121615"/>
          </a:xfrm>
          <a:prstGeom prst="rect">
            <a:avLst/>
          </a:prstGeom>
          <a:noFill/>
        </p:spPr>
      </p:pic>
    </p:spTree>
    <p:extLst>
      <p:ext uri="{BB962C8B-B14F-4D97-AF65-F5344CB8AC3E}">
        <p14:creationId xmlns="" xmlns:p14="http://schemas.microsoft.com/office/powerpoint/2010/main" val="3911502486"/>
      </p:ext>
    </p:extLst>
  </p:cSld>
  <p:clrMapOvr>
    <a:masterClrMapping/>
  </p:clrMapOvr>
  <p:transition advClick="0" advTm="15000">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800" decel="100000"/>
                                        <p:tgtEl>
                                          <p:spTgt spid="2050"/>
                                        </p:tgtEl>
                                      </p:cBhvr>
                                    </p:animEffect>
                                    <p:anim calcmode="lin" valueType="num">
                                      <p:cBhvr>
                                        <p:cTn id="23" dur="800" decel="100000" fill="hold"/>
                                        <p:tgtEl>
                                          <p:spTgt spid="2050"/>
                                        </p:tgtEl>
                                        <p:attrNameLst>
                                          <p:attrName>style.rotation</p:attrName>
                                        </p:attrNameLst>
                                      </p:cBhvr>
                                      <p:tavLst>
                                        <p:tav tm="0">
                                          <p:val>
                                            <p:fltVal val="-90"/>
                                          </p:val>
                                        </p:tav>
                                        <p:tav tm="100000">
                                          <p:val>
                                            <p:fltVal val="0"/>
                                          </p:val>
                                        </p:tav>
                                      </p:tavLst>
                                    </p:anim>
                                    <p:anim calcmode="lin" valueType="num">
                                      <p:cBhvr>
                                        <p:cTn id="24" dur="800" decel="100000" fill="hold"/>
                                        <p:tgtEl>
                                          <p:spTgt spid="2050"/>
                                        </p:tgtEl>
                                        <p:attrNameLst>
                                          <p:attrName>ppt_x</p:attrName>
                                        </p:attrNameLst>
                                      </p:cBhvr>
                                      <p:tavLst>
                                        <p:tav tm="0">
                                          <p:val>
                                            <p:strVal val="#ppt_x+0.4"/>
                                          </p:val>
                                        </p:tav>
                                        <p:tav tm="100000">
                                          <p:val>
                                            <p:strVal val="#ppt_x-0.05"/>
                                          </p:val>
                                        </p:tav>
                                      </p:tavLst>
                                    </p:anim>
                                    <p:anim calcmode="lin" valueType="num">
                                      <p:cBhvr>
                                        <p:cTn id="25" dur="800" decel="100000" fill="hold"/>
                                        <p:tgtEl>
                                          <p:spTgt spid="2050"/>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2050"/>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205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C:\Users\cathy\OneDrive\Bureau\Mur végétal\cdv_photo_1647366219.jpg">
            <a:extLst>
              <a:ext uri="{FF2B5EF4-FFF2-40B4-BE49-F238E27FC236}">
                <a16:creationId xmlns="" xmlns:a16="http://schemas.microsoft.com/office/drawing/2014/main" id="{4CF7D72B-77AE-4D7D-988F-3BF0C1FB6C96}"/>
              </a:ext>
            </a:extLst>
          </p:cNvPr>
          <p:cNvPicPr>
            <a:picLocks noChangeAspect="1" noChangeArrowheads="1"/>
          </p:cNvPicPr>
          <p:nvPr/>
        </p:nvPicPr>
        <p:blipFill rotWithShape="1">
          <a:blip r:embed="rId3" cstate="print"/>
          <a:srcRect l="35232" t="4580" r="16613" b="-413"/>
          <a:stretch/>
        </p:blipFill>
        <p:spPr bwMode="auto">
          <a:xfrm rot="5400000">
            <a:off x="4696828" y="1497448"/>
            <a:ext cx="3137313" cy="4682708"/>
          </a:xfrm>
          <a:prstGeom prst="rect">
            <a:avLst/>
          </a:prstGeom>
          <a:noFill/>
        </p:spPr>
      </p:pic>
      <p:sp>
        <p:nvSpPr>
          <p:cNvPr id="12" name="Rectangle 11">
            <a:extLst>
              <a:ext uri="{FF2B5EF4-FFF2-40B4-BE49-F238E27FC236}">
                <a16:creationId xmlns="" xmlns:a16="http://schemas.microsoft.com/office/drawing/2014/main" id="{9D19AE35-C566-4CF4-A3D6-E31D7D93A2EC}"/>
              </a:ext>
            </a:extLst>
          </p:cNvPr>
          <p:cNvSpPr/>
          <p:nvPr/>
        </p:nvSpPr>
        <p:spPr>
          <a:xfrm>
            <a:off x="47328" y="44624"/>
            <a:ext cx="12097343" cy="6737936"/>
          </a:xfrm>
          <a:prstGeom prst="rect">
            <a:avLst/>
          </a:prstGeom>
          <a:solidFill>
            <a:srgbClr val="5D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endParaRPr>
          </a:p>
        </p:txBody>
      </p:sp>
      <p:sp>
        <p:nvSpPr>
          <p:cNvPr id="2" name="Titre 1"/>
          <p:cNvSpPr>
            <a:spLocks noGrp="1"/>
          </p:cNvSpPr>
          <p:nvPr>
            <p:ph type="title"/>
          </p:nvPr>
        </p:nvSpPr>
        <p:spPr>
          <a:xfrm>
            <a:off x="166646" y="142852"/>
            <a:ext cx="11811040" cy="857256"/>
          </a:xfrm>
          <a:solidFill>
            <a:srgbClr val="DB5025"/>
          </a:solidFill>
        </p:spPr>
        <p:txBody>
          <a:bodyPr>
            <a:noAutofit/>
          </a:bodyPr>
          <a:lstStyle/>
          <a:p>
            <a:r>
              <a:rPr lang="fr-FR" sz="2800" b="1" dirty="0">
                <a:solidFill>
                  <a:schemeClr val="bg1"/>
                </a:solidFill>
                <a:latin typeface="+mn-lt"/>
                <a:ea typeface="+mn-ea"/>
                <a:cs typeface="+mn-cs"/>
              </a:rPr>
              <a:t>Dans le jardin de l’établissement, notre agent de maintenance nous indique les différents endroits d’implantation possibles et nous conseille.</a:t>
            </a:r>
          </a:p>
        </p:txBody>
      </p:sp>
      <p:pic>
        <p:nvPicPr>
          <p:cNvPr id="3075" name="Picture 3"/>
          <p:cNvPicPr>
            <a:picLocks noChangeAspect="1" noChangeArrowheads="1"/>
          </p:cNvPicPr>
          <p:nvPr/>
        </p:nvPicPr>
        <p:blipFill>
          <a:blip r:embed="rId4" cstate="print"/>
          <a:srcRect r="14285"/>
          <a:stretch>
            <a:fillRect/>
          </a:stretch>
        </p:blipFill>
        <p:spPr bwMode="auto">
          <a:xfrm rot="5400000">
            <a:off x="3371925" y="1687718"/>
            <a:ext cx="3000394" cy="2625310"/>
          </a:xfrm>
          <a:prstGeom prst="rect">
            <a:avLst/>
          </a:prstGeom>
          <a:noFill/>
          <a:ln w="9525">
            <a:noFill/>
            <a:miter lim="800000"/>
            <a:headEnd/>
            <a:tailEnd/>
          </a:ln>
          <a:effectLst/>
        </p:spPr>
      </p:pic>
      <p:pic>
        <p:nvPicPr>
          <p:cNvPr id="3078" name="Picture 6" descr="C:\Users\cathy\OneDrive\Bureau\Mur végétal\cdv_photo_1647076115.jpg"/>
          <p:cNvPicPr>
            <a:picLocks noChangeAspect="1" noChangeArrowheads="1"/>
          </p:cNvPicPr>
          <p:nvPr/>
        </p:nvPicPr>
        <p:blipFill>
          <a:blip r:embed="rId5" cstate="print"/>
          <a:srcRect l="27778" r="13889" b="9671"/>
          <a:stretch>
            <a:fillRect/>
          </a:stretch>
        </p:blipFill>
        <p:spPr bwMode="auto">
          <a:xfrm rot="5001700">
            <a:off x="389749" y="930227"/>
            <a:ext cx="2669814" cy="3156583"/>
          </a:xfrm>
          <a:prstGeom prst="rect">
            <a:avLst/>
          </a:prstGeom>
          <a:noFill/>
        </p:spPr>
      </p:pic>
      <p:pic>
        <p:nvPicPr>
          <p:cNvPr id="6" name="Picture 4" descr="C:\Users\cathy\OneDrive\Bureau\Mur végétal\cdv_photo_1647366219.jpg"/>
          <p:cNvPicPr>
            <a:picLocks noChangeAspect="1" noChangeArrowheads="1"/>
          </p:cNvPicPr>
          <p:nvPr/>
        </p:nvPicPr>
        <p:blipFill rotWithShape="1">
          <a:blip r:embed="rId3" cstate="print"/>
          <a:srcRect l="35232" t="4580" r="16613" b="-413"/>
          <a:stretch/>
        </p:blipFill>
        <p:spPr bwMode="auto">
          <a:xfrm rot="5400000">
            <a:off x="8011705" y="2727741"/>
            <a:ext cx="3137313" cy="4682708"/>
          </a:xfrm>
          <a:prstGeom prst="rect">
            <a:avLst/>
          </a:prstGeom>
          <a:noFill/>
        </p:spPr>
      </p:pic>
      <p:sp>
        <p:nvSpPr>
          <p:cNvPr id="8" name="ZoneTexte 7"/>
          <p:cNvSpPr txBox="1"/>
          <p:nvPr/>
        </p:nvSpPr>
        <p:spPr>
          <a:xfrm>
            <a:off x="7024694" y="1428736"/>
            <a:ext cx="5167306" cy="1815882"/>
          </a:xfrm>
          <a:prstGeom prst="rect">
            <a:avLst/>
          </a:prstGeom>
          <a:noFill/>
        </p:spPr>
        <p:txBody>
          <a:bodyPr wrap="square" rtlCol="0">
            <a:spAutoFit/>
          </a:bodyPr>
          <a:lstStyle/>
          <a:p>
            <a:r>
              <a:rPr lang="fr-FR" sz="3200" b="1" dirty="0">
                <a:solidFill>
                  <a:srgbClr val="FFC000"/>
                </a:solidFill>
                <a:latin typeface="Calibri" pitchFamily="34" charset="0"/>
                <a:cs typeface="Calibri" pitchFamily="34" charset="0"/>
              </a:rPr>
              <a:t>Les critères : </a:t>
            </a:r>
          </a:p>
          <a:p>
            <a:pPr lvl="0">
              <a:buFont typeface="Arial" pitchFamily="34" charset="0"/>
              <a:buChar char="•"/>
            </a:pPr>
            <a:r>
              <a:rPr lang="fr-FR" sz="2000" b="1" dirty="0">
                <a:solidFill>
                  <a:schemeClr val="bg1"/>
                </a:solidFill>
                <a:latin typeface="Calibri" pitchFamily="34" charset="0"/>
                <a:cs typeface="Calibri" pitchFamily="34" charset="0"/>
              </a:rPr>
              <a:t>Un bon ensoleillement.</a:t>
            </a:r>
          </a:p>
          <a:p>
            <a:pPr lvl="0">
              <a:buFont typeface="Arial" pitchFamily="34" charset="0"/>
              <a:buChar char="•"/>
            </a:pPr>
            <a:r>
              <a:rPr lang="fr-FR" sz="2000" b="1" dirty="0">
                <a:solidFill>
                  <a:schemeClr val="bg1"/>
                </a:solidFill>
                <a:latin typeface="Calibri" pitchFamily="34" charset="0"/>
                <a:cs typeface="Calibri" pitchFamily="34" charset="0"/>
              </a:rPr>
              <a:t>Une arrivée d’eau pour l’arrosage.</a:t>
            </a:r>
          </a:p>
          <a:p>
            <a:pPr lvl="0">
              <a:buFont typeface="Arial" pitchFamily="34" charset="0"/>
              <a:buChar char="•"/>
            </a:pPr>
            <a:r>
              <a:rPr lang="fr-FR" sz="2000" b="1" dirty="0">
                <a:solidFill>
                  <a:schemeClr val="bg1"/>
                </a:solidFill>
                <a:latin typeface="Calibri" pitchFamily="34" charset="0"/>
                <a:cs typeface="Calibri" pitchFamily="34" charset="0"/>
              </a:rPr>
              <a:t>Un coin à la fois protégé mais pour toute la communauté éducative.</a:t>
            </a:r>
          </a:p>
        </p:txBody>
      </p:sp>
      <p:sp>
        <p:nvSpPr>
          <p:cNvPr id="9" name="ZoneTexte 8"/>
          <p:cNvSpPr txBox="1"/>
          <p:nvPr/>
        </p:nvSpPr>
        <p:spPr>
          <a:xfrm>
            <a:off x="309522" y="4714884"/>
            <a:ext cx="6776614" cy="1938992"/>
          </a:xfrm>
          <a:prstGeom prst="rect">
            <a:avLst/>
          </a:prstGeom>
          <a:solidFill>
            <a:srgbClr val="FFC000"/>
          </a:solidFill>
        </p:spPr>
        <p:txBody>
          <a:bodyPr wrap="square" rtlCol="0">
            <a:spAutoFit/>
          </a:bodyPr>
          <a:lstStyle/>
          <a:p>
            <a:pPr algn="ctr"/>
            <a:r>
              <a:rPr lang="fr-FR" sz="2400" b="1" dirty="0">
                <a:solidFill>
                  <a:schemeClr val="bg1"/>
                </a:solidFill>
                <a:latin typeface="Calibri" pitchFamily="34" charset="0"/>
                <a:cs typeface="Calibri" pitchFamily="34" charset="0"/>
              </a:rPr>
              <a:t>Finalement, </a:t>
            </a:r>
          </a:p>
          <a:p>
            <a:pPr algn="ctr"/>
            <a:r>
              <a:rPr lang="fr-FR" sz="2400" b="1" dirty="0">
                <a:solidFill>
                  <a:schemeClr val="bg1"/>
                </a:solidFill>
                <a:latin typeface="Calibri" pitchFamily="34" charset="0"/>
                <a:cs typeface="Calibri" pitchFamily="34" charset="0"/>
              </a:rPr>
              <a:t>après concertation de tous et en accord avec le chef d’établissement, nous optons pour l’aménagement du grillage avec des boites de conserve récupérées à la cantine.</a:t>
            </a:r>
          </a:p>
        </p:txBody>
      </p:sp>
    </p:spTree>
  </p:cSld>
  <p:clrMapOvr>
    <a:masterClrMapping/>
  </p:clrMapOvr>
  <p:transition spd="slow" advClick="0" advTm="20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49" presetClass="entr" presetSubtype="0" decel="100000" fill="hold" nodeType="withEffect">
                                  <p:stCondLst>
                                    <p:cond delay="400"/>
                                  </p:stCondLst>
                                  <p:childTnLst>
                                    <p:set>
                                      <p:cBhvr>
                                        <p:cTn id="10" dur="1" fill="hold">
                                          <p:stCondLst>
                                            <p:cond delay="0"/>
                                          </p:stCondLst>
                                        </p:cTn>
                                        <p:tgtEl>
                                          <p:spTgt spid="3078"/>
                                        </p:tgtEl>
                                        <p:attrNameLst>
                                          <p:attrName>style.visibility</p:attrName>
                                        </p:attrNameLst>
                                      </p:cBhvr>
                                      <p:to>
                                        <p:strVal val="visible"/>
                                      </p:to>
                                    </p:set>
                                    <p:anim calcmode="lin" valueType="num">
                                      <p:cBhvr>
                                        <p:cTn id="11" dur="500" fill="hold"/>
                                        <p:tgtEl>
                                          <p:spTgt spid="3078"/>
                                        </p:tgtEl>
                                        <p:attrNameLst>
                                          <p:attrName>ppt_w</p:attrName>
                                        </p:attrNameLst>
                                      </p:cBhvr>
                                      <p:tavLst>
                                        <p:tav tm="0">
                                          <p:val>
                                            <p:fltVal val="0"/>
                                          </p:val>
                                        </p:tav>
                                        <p:tav tm="100000">
                                          <p:val>
                                            <p:strVal val="#ppt_w"/>
                                          </p:val>
                                        </p:tav>
                                      </p:tavLst>
                                    </p:anim>
                                    <p:anim calcmode="lin" valueType="num">
                                      <p:cBhvr>
                                        <p:cTn id="12" dur="500" fill="hold"/>
                                        <p:tgtEl>
                                          <p:spTgt spid="3078"/>
                                        </p:tgtEl>
                                        <p:attrNameLst>
                                          <p:attrName>ppt_h</p:attrName>
                                        </p:attrNameLst>
                                      </p:cBhvr>
                                      <p:tavLst>
                                        <p:tav tm="0">
                                          <p:val>
                                            <p:fltVal val="0"/>
                                          </p:val>
                                        </p:tav>
                                        <p:tav tm="100000">
                                          <p:val>
                                            <p:strVal val="#ppt_h"/>
                                          </p:val>
                                        </p:tav>
                                      </p:tavLst>
                                    </p:anim>
                                    <p:anim calcmode="lin" valueType="num">
                                      <p:cBhvr>
                                        <p:cTn id="13" dur="500" fill="hold"/>
                                        <p:tgtEl>
                                          <p:spTgt spid="3078"/>
                                        </p:tgtEl>
                                        <p:attrNameLst>
                                          <p:attrName>style.rotation</p:attrName>
                                        </p:attrNameLst>
                                      </p:cBhvr>
                                      <p:tavLst>
                                        <p:tav tm="0">
                                          <p:val>
                                            <p:fltVal val="360"/>
                                          </p:val>
                                        </p:tav>
                                        <p:tav tm="100000">
                                          <p:val>
                                            <p:fltVal val="0"/>
                                          </p:val>
                                        </p:tav>
                                      </p:tavLst>
                                    </p:anim>
                                    <p:animEffect transition="in" filter="fade">
                                      <p:cBhvr>
                                        <p:cTn id="14" dur="500"/>
                                        <p:tgtEl>
                                          <p:spTgt spid="3078"/>
                                        </p:tgtEl>
                                      </p:cBhvr>
                                    </p:animEffect>
                                  </p:childTnLst>
                                </p:cTn>
                              </p:par>
                              <p:par>
                                <p:cTn id="15" presetID="42" presetClass="entr" presetSubtype="0" fill="hold" nodeType="withEffect">
                                  <p:stCondLst>
                                    <p:cond delay="60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1000"/>
                                        <p:tgtEl>
                                          <p:spTgt spid="3075"/>
                                        </p:tgtEl>
                                      </p:cBhvr>
                                    </p:animEffect>
                                    <p:anim calcmode="lin" valueType="num">
                                      <p:cBhvr>
                                        <p:cTn id="18" dur="1000" fill="hold"/>
                                        <p:tgtEl>
                                          <p:spTgt spid="3075"/>
                                        </p:tgtEl>
                                        <p:attrNameLst>
                                          <p:attrName>ppt_x</p:attrName>
                                        </p:attrNameLst>
                                      </p:cBhvr>
                                      <p:tavLst>
                                        <p:tav tm="0">
                                          <p:val>
                                            <p:strVal val="#ppt_x"/>
                                          </p:val>
                                        </p:tav>
                                        <p:tav tm="100000">
                                          <p:val>
                                            <p:strVal val="#ppt_x"/>
                                          </p:val>
                                        </p:tav>
                                      </p:tavLst>
                                    </p:anim>
                                    <p:anim calcmode="lin" valueType="num">
                                      <p:cBhvr>
                                        <p:cTn id="1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999"/>
                                          </p:stCondLst>
                                        </p:cTn>
                                        <p:tgtEl>
                                          <p:spTgt spid="307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barn(inVertical)">
                                      <p:cBhvr>
                                        <p:cTn id="28" dur="5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1000"/>
                                        <p:tgtEl>
                                          <p:spTgt spid="8">
                                            <p:txEl>
                                              <p:pRg st="1" end="1"/>
                                            </p:txEl>
                                          </p:spTgt>
                                        </p:tgtEl>
                                      </p:cBhvr>
                                    </p:animEffect>
                                    <p:anim calcmode="lin" valueType="num">
                                      <p:cBhvr>
                                        <p:cTn id="3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 calcmode="lin" valueType="num">
                                      <p:cBhvr>
                                        <p:cTn id="40"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41" dur="500" fill="hold"/>
                                        <p:tgtEl>
                                          <p:spTgt spid="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8">
                                            <p:txEl>
                                              <p:pRg st="3" end="3"/>
                                            </p:txEl>
                                          </p:spTgt>
                                        </p:tgtEl>
                                        <p:attrNameLst>
                                          <p:attrName>style.visibility</p:attrName>
                                        </p:attrNameLst>
                                      </p:cBhvr>
                                      <p:to>
                                        <p:strVal val="visible"/>
                                      </p:to>
                                    </p:set>
                                    <p:animEffect transition="in" filter="dissolve">
                                      <p:cBhvr>
                                        <p:cTn id="46" dur="500"/>
                                        <p:tgtEl>
                                          <p:spTgt spid="8">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749"/>
                                          </p:stCondLst>
                                        </p:cTn>
                                        <p:tgtEl>
                                          <p:spTgt spid="307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500"/>
                                        <p:tgtEl>
                                          <p:spTgt spid="9"/>
                                        </p:tgtEl>
                                      </p:cBhvr>
                                    </p:animEffect>
                                    <p:anim calcmode="lin" valueType="num">
                                      <p:cBhvr>
                                        <p:cTn id="56" dur="1500" fill="hold"/>
                                        <p:tgtEl>
                                          <p:spTgt spid="9"/>
                                        </p:tgtEl>
                                        <p:attrNameLst>
                                          <p:attrName>ppt_x</p:attrName>
                                        </p:attrNameLst>
                                      </p:cBhvr>
                                      <p:tavLst>
                                        <p:tav tm="0">
                                          <p:val>
                                            <p:strVal val="#ppt_x"/>
                                          </p:val>
                                        </p:tav>
                                        <p:tav tm="100000">
                                          <p:val>
                                            <p:strVal val="#ppt_x"/>
                                          </p:val>
                                        </p:tav>
                                      </p:tavLst>
                                    </p:anim>
                                    <p:anim calcmode="lin" valueType="num">
                                      <p:cBhvr>
                                        <p:cTn id="57" dur="1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1300"/>
                                  </p:stCondLst>
                                  <p:childTnLst>
                                    <p:set>
                                      <p:cBhvr>
                                        <p:cTn id="61" dur="1" fill="hold">
                                          <p:stCondLst>
                                            <p:cond delay="0"/>
                                          </p:stCondLst>
                                        </p:cTn>
                                        <p:tgtEl>
                                          <p:spTgt spid="6"/>
                                        </p:tgtEl>
                                        <p:attrNameLst>
                                          <p:attrName>style.visibility</p:attrName>
                                        </p:attrNameLst>
                                      </p:cBhvr>
                                      <p:to>
                                        <p:strVal val="visible"/>
                                      </p:to>
                                    </p:set>
                                    <p:anim calcmode="lin" valueType="num">
                                      <p:cBhvr>
                                        <p:cTn id="62" dur="1250" fill="hold"/>
                                        <p:tgtEl>
                                          <p:spTgt spid="6"/>
                                        </p:tgtEl>
                                        <p:attrNameLst>
                                          <p:attrName>ppt_w</p:attrName>
                                        </p:attrNameLst>
                                      </p:cBhvr>
                                      <p:tavLst>
                                        <p:tav tm="0">
                                          <p:val>
                                            <p:fltVal val="0"/>
                                          </p:val>
                                        </p:tav>
                                        <p:tav tm="100000">
                                          <p:val>
                                            <p:strVal val="#ppt_w"/>
                                          </p:val>
                                        </p:tav>
                                      </p:tavLst>
                                    </p:anim>
                                    <p:anim calcmode="lin" valueType="num">
                                      <p:cBhvr>
                                        <p:cTn id="63" dur="1250" fill="hold"/>
                                        <p:tgtEl>
                                          <p:spTgt spid="6"/>
                                        </p:tgtEl>
                                        <p:attrNameLst>
                                          <p:attrName>ppt_h</p:attrName>
                                        </p:attrNameLst>
                                      </p:cBhvr>
                                      <p:tavLst>
                                        <p:tav tm="0">
                                          <p:val>
                                            <p:fltVal val="0"/>
                                          </p:val>
                                        </p:tav>
                                        <p:tav tm="100000">
                                          <p:val>
                                            <p:strVal val="#ppt_h"/>
                                          </p:val>
                                        </p:tav>
                                      </p:tavLst>
                                    </p:anim>
                                    <p:animEffect transition="in" filter="fade">
                                      <p:cBhvr>
                                        <p:cTn id="64" dur="125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37"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2500"/>
                                        <p:tgtEl>
                                          <p:spTgt spid="10"/>
                                        </p:tgtEl>
                                      </p:cBhvr>
                                    </p:animEffect>
                                    <p:anim calcmode="lin" valueType="num">
                                      <p:cBhvr>
                                        <p:cTn id="70" dur="2500" fill="hold"/>
                                        <p:tgtEl>
                                          <p:spTgt spid="10"/>
                                        </p:tgtEl>
                                        <p:attrNameLst>
                                          <p:attrName>ppt_x</p:attrName>
                                        </p:attrNameLst>
                                      </p:cBhvr>
                                      <p:tavLst>
                                        <p:tav tm="0">
                                          <p:val>
                                            <p:strVal val="#ppt_x"/>
                                          </p:val>
                                        </p:tav>
                                        <p:tav tm="100000">
                                          <p:val>
                                            <p:strVal val="#ppt_x"/>
                                          </p:val>
                                        </p:tav>
                                      </p:tavLst>
                                    </p:anim>
                                    <p:anim calcmode="lin" valueType="num">
                                      <p:cBhvr>
                                        <p:cTn id="71" dur="2250" decel="100000" fill="hold"/>
                                        <p:tgtEl>
                                          <p:spTgt spid="10"/>
                                        </p:tgtEl>
                                        <p:attrNameLst>
                                          <p:attrName>ppt_y</p:attrName>
                                        </p:attrNameLst>
                                      </p:cBhvr>
                                      <p:tavLst>
                                        <p:tav tm="0">
                                          <p:val>
                                            <p:strVal val="#ppt_y+1"/>
                                          </p:val>
                                        </p:tav>
                                        <p:tav tm="100000">
                                          <p:val>
                                            <p:strVal val="#ppt_y-.03"/>
                                          </p:val>
                                        </p:tav>
                                      </p:tavLst>
                                    </p:anim>
                                    <p:anim calcmode="lin" valueType="num">
                                      <p:cBhvr>
                                        <p:cTn id="72" dur="250" accel="100000" fill="hold">
                                          <p:stCondLst>
                                            <p:cond delay="225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C:\Users\cathy\OneDrive\Bureau\Mur végétal\Remplissage des pots\cdv_photo_1647970850.jpg">
            <a:extLst>
              <a:ext uri="{FF2B5EF4-FFF2-40B4-BE49-F238E27FC236}">
                <a16:creationId xmlns="" xmlns:a16="http://schemas.microsoft.com/office/drawing/2014/main" id="{A4A97C19-CE2C-4B80-A7CB-7AE97567D657}"/>
              </a:ext>
            </a:extLst>
          </p:cNvPr>
          <p:cNvPicPr>
            <a:picLocks noChangeAspect="1" noChangeArrowheads="1"/>
          </p:cNvPicPr>
          <p:nvPr/>
        </p:nvPicPr>
        <p:blipFill>
          <a:blip r:embed="rId2" cstate="print"/>
          <a:srcRect r="20683"/>
          <a:stretch>
            <a:fillRect/>
          </a:stretch>
        </p:blipFill>
        <p:spPr bwMode="auto">
          <a:xfrm rot="5924417">
            <a:off x="5167877" y="2420836"/>
            <a:ext cx="3512628" cy="3321428"/>
          </a:xfrm>
          <a:prstGeom prst="rect">
            <a:avLst/>
          </a:prstGeom>
          <a:noFill/>
        </p:spPr>
      </p:pic>
      <p:sp>
        <p:nvSpPr>
          <p:cNvPr id="3" name="Rectangle 2">
            <a:extLst>
              <a:ext uri="{FF2B5EF4-FFF2-40B4-BE49-F238E27FC236}">
                <a16:creationId xmlns="" xmlns:a16="http://schemas.microsoft.com/office/drawing/2014/main" id="{C6C1961E-7D3F-43CD-AC80-B20B3F815F9C}"/>
              </a:ext>
            </a:extLst>
          </p:cNvPr>
          <p:cNvSpPr/>
          <p:nvPr/>
        </p:nvSpPr>
        <p:spPr>
          <a:xfrm>
            <a:off x="3667108" y="44624"/>
            <a:ext cx="8477563" cy="6737936"/>
          </a:xfrm>
          <a:prstGeom prst="rect">
            <a:avLst/>
          </a:prstGeom>
          <a:solidFill>
            <a:srgbClr val="5D7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solidFill>
                <a:schemeClr val="bg1"/>
              </a:solidFill>
            </a:endParaRPr>
          </a:p>
        </p:txBody>
      </p:sp>
      <p:sp>
        <p:nvSpPr>
          <p:cNvPr id="2" name="ZoneTexte 1">
            <a:extLst>
              <a:ext uri="{FF2B5EF4-FFF2-40B4-BE49-F238E27FC236}">
                <a16:creationId xmlns="" xmlns:a16="http://schemas.microsoft.com/office/drawing/2014/main" id="{5C5F8C31-D516-4176-94E7-8DDD636F6ECC}"/>
              </a:ext>
            </a:extLst>
          </p:cNvPr>
          <p:cNvSpPr txBox="1"/>
          <p:nvPr/>
        </p:nvSpPr>
        <p:spPr>
          <a:xfrm>
            <a:off x="119335" y="96075"/>
            <a:ext cx="11953328" cy="615553"/>
          </a:xfrm>
          <a:prstGeom prst="rect">
            <a:avLst/>
          </a:prstGeom>
          <a:gradFill flip="none" rotWithShape="1">
            <a:gsLst>
              <a:gs pos="0">
                <a:srgbClr val="DDEBCF"/>
              </a:gs>
              <a:gs pos="50000">
                <a:srgbClr val="9CB86E"/>
              </a:gs>
              <a:gs pos="100000">
                <a:srgbClr val="156B13"/>
              </a:gs>
            </a:gsLst>
            <a:lin ang="16200000" scaled="1"/>
            <a:tileRect/>
          </a:gradFill>
        </p:spPr>
        <p:txBody>
          <a:bodyPr wrap="square" rtlCol="0">
            <a:spAutoFit/>
          </a:bodyPr>
          <a:lstStyle/>
          <a:p>
            <a:pPr algn="ctr"/>
            <a:r>
              <a:rPr lang="fr-FR" sz="3400" b="1" dirty="0">
                <a:solidFill>
                  <a:srgbClr val="AD351D"/>
                </a:solidFill>
              </a:rPr>
              <a:t>IL EST TEMPS DE SE RETROUSSER LES MANCHES !!!</a:t>
            </a:r>
          </a:p>
        </p:txBody>
      </p:sp>
      <p:sp>
        <p:nvSpPr>
          <p:cNvPr id="4" name="ZoneTexte 3">
            <a:extLst>
              <a:ext uri="{FF2B5EF4-FFF2-40B4-BE49-F238E27FC236}">
                <a16:creationId xmlns="" xmlns:a16="http://schemas.microsoft.com/office/drawing/2014/main" id="{81E82931-8C88-4E05-B910-90FFD6453CC1}"/>
              </a:ext>
            </a:extLst>
          </p:cNvPr>
          <p:cNvSpPr txBox="1"/>
          <p:nvPr/>
        </p:nvSpPr>
        <p:spPr>
          <a:xfrm>
            <a:off x="166646" y="1071546"/>
            <a:ext cx="3441410" cy="954107"/>
          </a:xfrm>
          <a:prstGeom prst="rect">
            <a:avLst/>
          </a:prstGeom>
          <a:noFill/>
        </p:spPr>
        <p:txBody>
          <a:bodyPr wrap="square" rtlCol="0">
            <a:spAutoFit/>
          </a:bodyPr>
          <a:lstStyle/>
          <a:p>
            <a:pPr algn="ctr"/>
            <a:r>
              <a:rPr lang="fr-FR" sz="2800" b="1" dirty="0"/>
              <a:t>D'abord les boites de conserve!</a:t>
            </a:r>
          </a:p>
        </p:txBody>
      </p:sp>
      <p:sp>
        <p:nvSpPr>
          <p:cNvPr id="7" name="ZoneTexte 6">
            <a:extLst>
              <a:ext uri="{FF2B5EF4-FFF2-40B4-BE49-F238E27FC236}">
                <a16:creationId xmlns="" xmlns:a16="http://schemas.microsoft.com/office/drawing/2014/main" id="{2CDC8E4B-9E70-4171-861A-05B20BCC076D}"/>
              </a:ext>
            </a:extLst>
          </p:cNvPr>
          <p:cNvSpPr txBox="1"/>
          <p:nvPr/>
        </p:nvSpPr>
        <p:spPr>
          <a:xfrm>
            <a:off x="238084" y="4286256"/>
            <a:ext cx="3317549" cy="2308324"/>
          </a:xfrm>
          <a:prstGeom prst="rect">
            <a:avLst/>
          </a:prstGeom>
          <a:gradFill flip="none" rotWithShape="1">
            <a:gsLst>
              <a:gs pos="0">
                <a:srgbClr val="FFF200">
                  <a:alpha val="50000"/>
                </a:srgbClr>
              </a:gs>
              <a:gs pos="45000">
                <a:srgbClr val="FF7A00"/>
              </a:gs>
              <a:gs pos="70000">
                <a:srgbClr val="FF0300"/>
              </a:gs>
              <a:gs pos="100000">
                <a:srgbClr val="4D0808"/>
              </a:gs>
            </a:gsLst>
            <a:lin ang="2700000" scaled="1"/>
            <a:tileRect/>
          </a:gradFill>
        </p:spPr>
        <p:txBody>
          <a:bodyPr wrap="square" rtlCol="0">
            <a:spAutoFit/>
          </a:bodyPr>
          <a:lstStyle/>
          <a:p>
            <a:pPr algn="ctr"/>
            <a:r>
              <a:rPr lang="fr-FR" sz="2400" b="1" dirty="0"/>
              <a:t>On perce les cotés pour pouvoir les accrocher puis le fond pour que l'eau puisse s'écouler et ne pas faire pourrir les racines .</a:t>
            </a:r>
          </a:p>
        </p:txBody>
      </p:sp>
      <p:pic>
        <p:nvPicPr>
          <p:cNvPr id="7170" name="Picture 2" descr="C:\Users\cathy\OneDrive\Bureau\Mur végétal\Remplissage des pots\1648046302939.jpg"/>
          <p:cNvPicPr>
            <a:picLocks noChangeAspect="1" noChangeArrowheads="1"/>
          </p:cNvPicPr>
          <p:nvPr/>
        </p:nvPicPr>
        <p:blipFill>
          <a:blip r:embed="rId3" cstate="print"/>
          <a:srcRect l="7500" t="16705" r="7500" b="19816"/>
          <a:stretch>
            <a:fillRect/>
          </a:stretch>
        </p:blipFill>
        <p:spPr bwMode="auto">
          <a:xfrm rot="21082300">
            <a:off x="479024" y="2265993"/>
            <a:ext cx="2704465" cy="1511319"/>
          </a:xfrm>
          <a:prstGeom prst="rect">
            <a:avLst/>
          </a:prstGeom>
          <a:noFill/>
          <a:ln w="50800" cmpd="thickThin">
            <a:solidFill>
              <a:srgbClr val="E9BC17"/>
            </a:solidFill>
          </a:ln>
        </p:spPr>
      </p:pic>
      <p:pic>
        <p:nvPicPr>
          <p:cNvPr id="7171" name="Picture 3" descr="C:\Users\cathy\OneDrive\Bureau\Mur végétal\Remplissage des pots\cdv_photo_1647970862.jpg"/>
          <p:cNvPicPr>
            <a:picLocks noChangeAspect="1" noChangeArrowheads="1"/>
          </p:cNvPicPr>
          <p:nvPr/>
        </p:nvPicPr>
        <p:blipFill>
          <a:blip r:embed="rId4" cstate="print"/>
          <a:srcRect r="27816"/>
          <a:stretch>
            <a:fillRect/>
          </a:stretch>
        </p:blipFill>
        <p:spPr bwMode="auto">
          <a:xfrm rot="5400000">
            <a:off x="3961885" y="848207"/>
            <a:ext cx="4125353" cy="4286280"/>
          </a:xfrm>
          <a:prstGeom prst="rect">
            <a:avLst/>
          </a:prstGeom>
          <a:noFill/>
          <a:ln w="88900" cmpd="thickThin">
            <a:solidFill>
              <a:srgbClr val="FFC000"/>
            </a:solidFill>
          </a:ln>
        </p:spPr>
      </p:pic>
      <p:pic>
        <p:nvPicPr>
          <p:cNvPr id="7172" name="Picture 4" descr="C:\Users\cathy\OneDrive\Bureau\Mur végétal\Remplissage des pots\cdv_photo_1647970850.jpg"/>
          <p:cNvPicPr>
            <a:picLocks noChangeAspect="1" noChangeArrowheads="1"/>
          </p:cNvPicPr>
          <p:nvPr/>
        </p:nvPicPr>
        <p:blipFill>
          <a:blip r:embed="rId2" cstate="print"/>
          <a:srcRect r="20683"/>
          <a:stretch>
            <a:fillRect/>
          </a:stretch>
        </p:blipFill>
        <p:spPr bwMode="auto">
          <a:xfrm rot="5924417">
            <a:off x="8373917" y="3023193"/>
            <a:ext cx="3512628" cy="3321428"/>
          </a:xfrm>
          <a:prstGeom prst="rect">
            <a:avLst/>
          </a:prstGeom>
          <a:noFill/>
          <a:ln w="63500" cmpd="thickThin">
            <a:solidFill>
              <a:srgbClr val="FFC000"/>
            </a:solidFill>
          </a:ln>
        </p:spPr>
      </p:pic>
    </p:spTree>
    <p:extLst>
      <p:ext uri="{BB962C8B-B14F-4D97-AF65-F5344CB8AC3E}">
        <p14:creationId xmlns="" xmlns:p14="http://schemas.microsoft.com/office/powerpoint/2010/main" val="4110580523"/>
      </p:ext>
    </p:extLst>
  </p:cSld>
  <p:clrMapOvr>
    <a:masterClrMapping/>
  </p:clrMapOvr>
  <p:transition advClick="0" advTm="15000">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26" presetClass="entr" presetSubtype="0" fill="hold" nodeType="withEffect">
                                  <p:stCondLst>
                                    <p:cond delay="600"/>
                                  </p:stCondLst>
                                  <p:childTnLst>
                                    <p:set>
                                      <p:cBhvr>
                                        <p:cTn id="10" dur="1" fill="hold">
                                          <p:stCondLst>
                                            <p:cond delay="0"/>
                                          </p:stCondLst>
                                        </p:cTn>
                                        <p:tgtEl>
                                          <p:spTgt spid="7170"/>
                                        </p:tgtEl>
                                        <p:attrNameLst>
                                          <p:attrName>style.visibility</p:attrName>
                                        </p:attrNameLst>
                                      </p:cBhvr>
                                      <p:to>
                                        <p:strVal val="visible"/>
                                      </p:to>
                                    </p:set>
                                    <p:animEffect transition="in" filter="wipe(down)">
                                      <p:cBhvr>
                                        <p:cTn id="11" dur="580">
                                          <p:stCondLst>
                                            <p:cond delay="0"/>
                                          </p:stCondLst>
                                        </p:cTn>
                                        <p:tgtEl>
                                          <p:spTgt spid="7170"/>
                                        </p:tgtEl>
                                      </p:cBhvr>
                                    </p:animEffect>
                                    <p:anim calcmode="lin" valueType="num">
                                      <p:cBhvr>
                                        <p:cTn id="12"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17" dur="26">
                                          <p:stCondLst>
                                            <p:cond delay="650"/>
                                          </p:stCondLst>
                                        </p:cTn>
                                        <p:tgtEl>
                                          <p:spTgt spid="7170"/>
                                        </p:tgtEl>
                                      </p:cBhvr>
                                      <p:to x="100000" y="60000"/>
                                    </p:animScale>
                                    <p:animScale>
                                      <p:cBhvr>
                                        <p:cTn id="18" dur="166" decel="50000">
                                          <p:stCondLst>
                                            <p:cond delay="676"/>
                                          </p:stCondLst>
                                        </p:cTn>
                                        <p:tgtEl>
                                          <p:spTgt spid="7170"/>
                                        </p:tgtEl>
                                      </p:cBhvr>
                                      <p:to x="100000" y="100000"/>
                                    </p:animScale>
                                    <p:animScale>
                                      <p:cBhvr>
                                        <p:cTn id="19" dur="26">
                                          <p:stCondLst>
                                            <p:cond delay="1312"/>
                                          </p:stCondLst>
                                        </p:cTn>
                                        <p:tgtEl>
                                          <p:spTgt spid="7170"/>
                                        </p:tgtEl>
                                      </p:cBhvr>
                                      <p:to x="100000" y="80000"/>
                                    </p:animScale>
                                    <p:animScale>
                                      <p:cBhvr>
                                        <p:cTn id="20" dur="166" decel="50000">
                                          <p:stCondLst>
                                            <p:cond delay="1338"/>
                                          </p:stCondLst>
                                        </p:cTn>
                                        <p:tgtEl>
                                          <p:spTgt spid="7170"/>
                                        </p:tgtEl>
                                      </p:cBhvr>
                                      <p:to x="100000" y="100000"/>
                                    </p:animScale>
                                    <p:animScale>
                                      <p:cBhvr>
                                        <p:cTn id="21" dur="26">
                                          <p:stCondLst>
                                            <p:cond delay="1642"/>
                                          </p:stCondLst>
                                        </p:cTn>
                                        <p:tgtEl>
                                          <p:spTgt spid="7170"/>
                                        </p:tgtEl>
                                      </p:cBhvr>
                                      <p:to x="100000" y="90000"/>
                                    </p:animScale>
                                    <p:animScale>
                                      <p:cBhvr>
                                        <p:cTn id="22" dur="166" decel="50000">
                                          <p:stCondLst>
                                            <p:cond delay="1668"/>
                                          </p:stCondLst>
                                        </p:cTn>
                                        <p:tgtEl>
                                          <p:spTgt spid="7170"/>
                                        </p:tgtEl>
                                      </p:cBhvr>
                                      <p:to x="100000" y="100000"/>
                                    </p:animScale>
                                    <p:animScale>
                                      <p:cBhvr>
                                        <p:cTn id="23" dur="26">
                                          <p:stCondLst>
                                            <p:cond delay="1808"/>
                                          </p:stCondLst>
                                        </p:cTn>
                                        <p:tgtEl>
                                          <p:spTgt spid="7170"/>
                                        </p:tgtEl>
                                      </p:cBhvr>
                                      <p:to x="100000" y="95000"/>
                                    </p:animScale>
                                    <p:animScale>
                                      <p:cBhvr>
                                        <p:cTn id="24" dur="166" decel="50000">
                                          <p:stCondLst>
                                            <p:cond delay="1834"/>
                                          </p:stCondLst>
                                        </p:cTn>
                                        <p:tgtEl>
                                          <p:spTgt spid="7170"/>
                                        </p:tgtEl>
                                      </p:cBhvr>
                                      <p:to x="100000" y="100000"/>
                                    </p:animScale>
                                  </p:childTnLst>
                                </p:cTn>
                              </p:par>
                              <p:par>
                                <p:cTn id="25" presetID="47" presetClass="entr" presetSubtype="0" fill="hold" grpId="0" nodeType="withEffect">
                                  <p:stCondLst>
                                    <p:cond delay="11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750"/>
                                        <p:tgtEl>
                                          <p:spTgt spid="7"/>
                                        </p:tgtEl>
                                      </p:cBhvr>
                                    </p:animEffect>
                                    <p:anim calcmode="lin" valueType="num">
                                      <p:cBhvr>
                                        <p:cTn id="35" dur="750" fill="hold"/>
                                        <p:tgtEl>
                                          <p:spTgt spid="7"/>
                                        </p:tgtEl>
                                        <p:attrNameLst>
                                          <p:attrName>ppt_x</p:attrName>
                                        </p:attrNameLst>
                                      </p:cBhvr>
                                      <p:tavLst>
                                        <p:tav tm="0">
                                          <p:val>
                                            <p:strVal val="#ppt_x"/>
                                          </p:val>
                                        </p:tav>
                                        <p:tav tm="100000">
                                          <p:val>
                                            <p:strVal val="#ppt_x"/>
                                          </p:val>
                                        </p:tav>
                                      </p:tavLst>
                                    </p:anim>
                                    <p:anim calcmode="lin" valueType="num">
                                      <p:cBhvr>
                                        <p:cTn id="36"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9" presetClass="entr" presetSubtype="0" decel="100000" fill="hold" nodeType="clickEffect">
                                  <p:stCondLst>
                                    <p:cond delay="0"/>
                                  </p:stCondLst>
                                  <p:childTnLst>
                                    <p:set>
                                      <p:cBhvr>
                                        <p:cTn id="40" dur="1" fill="hold">
                                          <p:stCondLst>
                                            <p:cond delay="0"/>
                                          </p:stCondLst>
                                        </p:cTn>
                                        <p:tgtEl>
                                          <p:spTgt spid="7171"/>
                                        </p:tgtEl>
                                        <p:attrNameLst>
                                          <p:attrName>style.visibility</p:attrName>
                                        </p:attrNameLst>
                                      </p:cBhvr>
                                      <p:to>
                                        <p:strVal val="visible"/>
                                      </p:to>
                                    </p:set>
                                    <p:anim calcmode="lin" valueType="num">
                                      <p:cBhvr>
                                        <p:cTn id="41" dur="500" fill="hold"/>
                                        <p:tgtEl>
                                          <p:spTgt spid="7171"/>
                                        </p:tgtEl>
                                        <p:attrNameLst>
                                          <p:attrName>ppt_w</p:attrName>
                                        </p:attrNameLst>
                                      </p:cBhvr>
                                      <p:tavLst>
                                        <p:tav tm="0">
                                          <p:val>
                                            <p:fltVal val="0"/>
                                          </p:val>
                                        </p:tav>
                                        <p:tav tm="100000">
                                          <p:val>
                                            <p:strVal val="#ppt_w"/>
                                          </p:val>
                                        </p:tav>
                                      </p:tavLst>
                                    </p:anim>
                                    <p:anim calcmode="lin" valueType="num">
                                      <p:cBhvr>
                                        <p:cTn id="42" dur="500" fill="hold"/>
                                        <p:tgtEl>
                                          <p:spTgt spid="7171"/>
                                        </p:tgtEl>
                                        <p:attrNameLst>
                                          <p:attrName>ppt_h</p:attrName>
                                        </p:attrNameLst>
                                      </p:cBhvr>
                                      <p:tavLst>
                                        <p:tav tm="0">
                                          <p:val>
                                            <p:fltVal val="0"/>
                                          </p:val>
                                        </p:tav>
                                        <p:tav tm="100000">
                                          <p:val>
                                            <p:strVal val="#ppt_h"/>
                                          </p:val>
                                        </p:tav>
                                      </p:tavLst>
                                    </p:anim>
                                    <p:anim calcmode="lin" valueType="num">
                                      <p:cBhvr>
                                        <p:cTn id="43" dur="500" fill="hold"/>
                                        <p:tgtEl>
                                          <p:spTgt spid="7171"/>
                                        </p:tgtEl>
                                        <p:attrNameLst>
                                          <p:attrName>style.rotation</p:attrName>
                                        </p:attrNameLst>
                                      </p:cBhvr>
                                      <p:tavLst>
                                        <p:tav tm="0">
                                          <p:val>
                                            <p:fltVal val="360"/>
                                          </p:val>
                                        </p:tav>
                                        <p:tav tm="100000">
                                          <p:val>
                                            <p:fltVal val="0"/>
                                          </p:val>
                                        </p:tav>
                                      </p:tavLst>
                                    </p:anim>
                                    <p:animEffect transition="in" filter="fade">
                                      <p:cBhvr>
                                        <p:cTn id="44" dur="500"/>
                                        <p:tgtEl>
                                          <p:spTgt spid="7171"/>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7172"/>
                                        </p:tgtEl>
                                        <p:attrNameLst>
                                          <p:attrName>style.visibility</p:attrName>
                                        </p:attrNameLst>
                                      </p:cBhvr>
                                      <p:to>
                                        <p:strVal val="visible"/>
                                      </p:to>
                                    </p:set>
                                    <p:anim calcmode="lin" valueType="num">
                                      <p:cBhvr>
                                        <p:cTn id="49" dur="500" fill="hold"/>
                                        <p:tgtEl>
                                          <p:spTgt spid="7172"/>
                                        </p:tgtEl>
                                        <p:attrNameLst>
                                          <p:attrName>ppt_w</p:attrName>
                                        </p:attrNameLst>
                                      </p:cBhvr>
                                      <p:tavLst>
                                        <p:tav tm="0">
                                          <p:val>
                                            <p:fltVal val="0"/>
                                          </p:val>
                                        </p:tav>
                                        <p:tav tm="100000">
                                          <p:val>
                                            <p:strVal val="#ppt_w"/>
                                          </p:val>
                                        </p:tav>
                                      </p:tavLst>
                                    </p:anim>
                                    <p:anim calcmode="lin" valueType="num">
                                      <p:cBhvr>
                                        <p:cTn id="50" dur="500" fill="hold"/>
                                        <p:tgtEl>
                                          <p:spTgt spid="7172"/>
                                        </p:tgtEl>
                                        <p:attrNameLst>
                                          <p:attrName>ppt_h</p:attrName>
                                        </p:attrNameLst>
                                      </p:cBhvr>
                                      <p:tavLst>
                                        <p:tav tm="0">
                                          <p:val>
                                            <p:fltVal val="0"/>
                                          </p:val>
                                        </p:tav>
                                        <p:tav tm="100000">
                                          <p:val>
                                            <p:strVal val="#ppt_h"/>
                                          </p:val>
                                        </p:tav>
                                      </p:tavLst>
                                    </p:anim>
                                    <p:anim calcmode="lin" valueType="num">
                                      <p:cBhvr>
                                        <p:cTn id="51" dur="500" fill="hold"/>
                                        <p:tgtEl>
                                          <p:spTgt spid="7172"/>
                                        </p:tgtEl>
                                        <p:attrNameLst>
                                          <p:attrName>style.rotation</p:attrName>
                                        </p:attrNameLst>
                                      </p:cBhvr>
                                      <p:tavLst>
                                        <p:tav tm="0">
                                          <p:val>
                                            <p:fltVal val="360"/>
                                          </p:val>
                                        </p:tav>
                                        <p:tav tm="100000">
                                          <p:val>
                                            <p:fltVal val="0"/>
                                          </p:val>
                                        </p:tav>
                                      </p:tavLst>
                                    </p:anim>
                                    <p:animEffect transition="in" filter="fade">
                                      <p:cBhvr>
                                        <p:cTn id="52" dur="500"/>
                                        <p:tgtEl>
                                          <p:spTgt spid="7172"/>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 calcmode="lin" valueType="num">
                                      <p:cBhvr>
                                        <p:cTn id="59" dur="500" fill="hold"/>
                                        <p:tgtEl>
                                          <p:spTgt spid="9"/>
                                        </p:tgtEl>
                                        <p:attrNameLst>
                                          <p:attrName>style.rotation</p:attrName>
                                        </p:attrNameLst>
                                      </p:cBhvr>
                                      <p:tavLst>
                                        <p:tav tm="0">
                                          <p:val>
                                            <p:fltVal val="360"/>
                                          </p:val>
                                        </p:tav>
                                        <p:tav tm="100000">
                                          <p:val>
                                            <p:fltVal val="0"/>
                                          </p:val>
                                        </p:tav>
                                      </p:tavLst>
                                    </p:anim>
                                    <p:animEffect transition="in" filter="fade">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4610</TotalTime>
  <Words>952</Words>
  <Application>Microsoft Office PowerPoint</Application>
  <PresentationFormat>Personnalisé</PresentationFormat>
  <Paragraphs>140</Paragraphs>
  <Slides>21</Slides>
  <Notes>4</Notes>
  <HiddenSlides>0</HiddenSlides>
  <MMClips>0</MMClips>
  <ScaleCrop>false</ScaleCrop>
  <HeadingPairs>
    <vt:vector size="4" baseType="variant">
      <vt:variant>
        <vt:lpstr>Thème</vt:lpstr>
      </vt:variant>
      <vt:variant>
        <vt:i4>1</vt:i4>
      </vt:variant>
      <vt:variant>
        <vt:lpstr>Titres des diapositives</vt:lpstr>
      </vt:variant>
      <vt:variant>
        <vt:i4>21</vt:i4>
      </vt:variant>
    </vt:vector>
  </HeadingPairs>
  <TitlesOfParts>
    <vt:vector size="22" baseType="lpstr">
      <vt:lpstr>Thème Office</vt:lpstr>
      <vt:lpstr>Diapositive 1</vt:lpstr>
      <vt:lpstr>Diapositive 2</vt:lpstr>
      <vt:lpstr>Nos recherches débutent dans le fonds documentaire du CDI …</vt:lpstr>
      <vt:lpstr>Diapositive 4</vt:lpstr>
      <vt:lpstr>Diapositive 5</vt:lpstr>
      <vt:lpstr>Pour réaliser un mur végétal, il nous faut …</vt:lpstr>
      <vt:lpstr>Diapositive 7</vt:lpstr>
      <vt:lpstr>Dans le jardin de l’établissement, notre agent de maintenance nous indique les différents endroits d’implantation possibles et nous conseille.</vt:lpstr>
      <vt:lpstr>Diapositive 9</vt:lpstr>
      <vt:lpstr>Diapositive 10</vt:lpstr>
      <vt:lpstr>Diapositive 11</vt:lpstr>
      <vt:lpstr>Diapositive 12</vt:lpstr>
      <vt:lpstr>On découvre les richesses de notre île ...</vt:lpstr>
      <vt:lpstr>Diapositive 14</vt:lpstr>
      <vt:lpstr>On prélève !</vt:lpstr>
      <vt:lpstr>Diapositive 16</vt:lpstr>
      <vt:lpstr>Diapositive 17</vt:lpstr>
      <vt:lpstr>Diapositive 18</vt:lpstr>
      <vt:lpstr>On élabore ensuite des recettes en concertation avec l’équipe aux fourneaux …</vt:lpstr>
      <vt:lpstr>Diapositive 20</vt:lpstr>
      <vt:lpstr>En effet, afin de respecter le cycle de la nature nous n’avons pas prélevé certaines variétés de plantes au moment de notre première sortie.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cathy</dc:creator>
  <cp:lastModifiedBy>cathy</cp:lastModifiedBy>
  <cp:revision>67</cp:revision>
  <dcterms:created xsi:type="dcterms:W3CDTF">2022-03-17T07:43:15Z</dcterms:created>
  <dcterms:modified xsi:type="dcterms:W3CDTF">2022-03-31T08:30:17Z</dcterms:modified>
</cp:coreProperties>
</file>