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1" r:id="rId4"/>
  </p:sldMasterIdLst>
  <p:notesMasterIdLst>
    <p:notesMasterId r:id="rId17"/>
  </p:notesMasterIdLst>
  <p:handoutMasterIdLst>
    <p:handoutMasterId r:id="rId18"/>
  </p:handoutMasterIdLst>
  <p:sldIdLst>
    <p:sldId id="260" r:id="rId5"/>
    <p:sldId id="261" r:id="rId6"/>
    <p:sldId id="269" r:id="rId7"/>
    <p:sldId id="272" r:id="rId8"/>
    <p:sldId id="270" r:id="rId9"/>
    <p:sldId id="262" r:id="rId10"/>
    <p:sldId id="264" r:id="rId11"/>
    <p:sldId id="263" r:id="rId12"/>
    <p:sldId id="265" r:id="rId13"/>
    <p:sldId id="266" r:id="rId14"/>
    <p:sldId id="268"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6" autoAdjust="0"/>
    <p:restoredTop sz="94660"/>
  </p:normalViewPr>
  <p:slideViewPr>
    <p:cSldViewPr snapToGrid="0">
      <p:cViewPr>
        <p:scale>
          <a:sx n="81" d="100"/>
          <a:sy n="81" d="100"/>
        </p:scale>
        <p:origin x="-870" y="-30"/>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F2B5A0C4-99CF-415B-B321-75B1684C2D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66C1CE02-3400-4E1E-9EC7-A376244CFB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F7434B-2D30-4BF5-A18A-55AACB8D88D5}" type="datetimeFigureOut">
              <a:rPr lang="fr-FR" smtClean="0"/>
              <a:t>21/04/2021</a:t>
            </a:fld>
            <a:endParaRPr lang="fr-FR"/>
          </a:p>
        </p:txBody>
      </p:sp>
      <p:sp>
        <p:nvSpPr>
          <p:cNvPr id="4" name="Espace réservé du pied de page 3">
            <a:extLst>
              <a:ext uri="{FF2B5EF4-FFF2-40B4-BE49-F238E27FC236}">
                <a16:creationId xmlns:a16="http://schemas.microsoft.com/office/drawing/2014/main" xmlns="" id="{567108D7-8574-41CF-89C2-2DE5BB80B0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1F744BBB-FF8F-4FCB-8335-21A31BB7AC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EB2B0D-81B0-4583-BB03-58A5C824BA76}" type="slidenum">
              <a:rPr lang="fr-FR" smtClean="0"/>
              <a:t>‹N°›</a:t>
            </a:fld>
            <a:endParaRPr lang="fr-FR"/>
          </a:p>
        </p:txBody>
      </p:sp>
    </p:spTree>
    <p:extLst>
      <p:ext uri="{BB962C8B-B14F-4D97-AF65-F5344CB8AC3E}">
        <p14:creationId xmlns:p14="http://schemas.microsoft.com/office/powerpoint/2010/main" val="4134259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856E1-F257-43CD-9D8B-507046D12A4B}" type="datetimeFigureOut">
              <a:rPr lang="fr-FR" smtClean="0"/>
              <a:t>21/04/2021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dirty="0"/>
              <a:t>Modifiez les styles du texte du masque</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81D27-FF81-480E-AFD0-B7F1721D57D1}" type="slidenum">
              <a:rPr lang="fr-FR" smtClean="0"/>
              <a:t>‹N°›</a:t>
            </a:fld>
            <a:endParaRPr lang="fr-FR" dirty="0"/>
          </a:p>
        </p:txBody>
      </p:sp>
    </p:spTree>
    <p:extLst>
      <p:ext uri="{BB962C8B-B14F-4D97-AF65-F5344CB8AC3E}">
        <p14:creationId xmlns:p14="http://schemas.microsoft.com/office/powerpoint/2010/main" val="226130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081D27-FF81-480E-AFD0-B7F1721D57D1}" type="slidenum">
              <a:rPr lang="fr-FR" smtClean="0"/>
              <a:t>1</a:t>
            </a:fld>
            <a:endParaRPr lang="fr-FR" dirty="0"/>
          </a:p>
        </p:txBody>
      </p:sp>
    </p:spTree>
    <p:extLst>
      <p:ext uri="{BB962C8B-B14F-4D97-AF65-F5344CB8AC3E}">
        <p14:creationId xmlns:p14="http://schemas.microsoft.com/office/powerpoint/2010/main" val="3879033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20D7971E-4848-4FBE-AB67-632F553D7ACD}"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935785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40051273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788553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2200049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04958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27746168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B35720E1-3C6C-42ED-9C87-C9F40263183F}"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5580000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10C1B4A8-76C2-4713-93F8-1B7DC8F2F4F5}"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526629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C6517A56-279F-43B8-B6D5-F3C5041A0725}"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18399703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11"/>
          </p:nvPr>
        </p:nvSpPr>
        <p:spPr/>
        <p:txBody>
          <a:bodyPr/>
          <a:lstStyle/>
          <a:p>
            <a:pPr rtl="0"/>
            <a:r>
              <a:rPr lang="fr-FR"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13431807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F82B80B8-FA59-4E59-9A17-DF70B5B7ECCB}" type="datetime1">
              <a:rPr lang="fr-FR" noProof="0" smtClean="0"/>
              <a:t>21/04/2021</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0398518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8330C6AF-4F3C-43E9-ABBE-CD54777C165A}" type="datetime1">
              <a:rPr lang="fr-FR" noProof="0" smtClean="0"/>
              <a:t>21/04/2021</a:t>
            </a:fld>
            <a:endParaRPr lang="fr-FR" noProof="0"/>
          </a:p>
        </p:txBody>
      </p:sp>
      <p:sp>
        <p:nvSpPr>
          <p:cNvPr id="8" name="Footer Placeholder 7"/>
          <p:cNvSpPr>
            <a:spLocks noGrp="1"/>
          </p:cNvSpPr>
          <p:nvPr>
            <p:ph type="ftr" sz="quarter" idx="11"/>
          </p:nvPr>
        </p:nvSpPr>
        <p:spPr/>
        <p:txBody>
          <a:bodyPr/>
          <a:lstStyle/>
          <a:p>
            <a:pPr rtl="0"/>
            <a:r>
              <a:rPr lang="fr-FR" noProof="0"/>
              <a:t>
              </a:t>
            </a:r>
          </a:p>
        </p:txBody>
      </p:sp>
      <p:sp>
        <p:nvSpPr>
          <p:cNvPr id="9" name="Slide Number Placeholder 8"/>
          <p:cNvSpPr>
            <a:spLocks noGrp="1"/>
          </p:cNvSpPr>
          <p:nvPr>
            <p:ph type="sldNum" sz="quarter" idx="12"/>
          </p:nvPr>
        </p:nvSpPr>
        <p:spPr/>
        <p:txBody>
          <a:bodyPr/>
          <a:lstStyle/>
          <a:p>
            <a:pPr rtl="0"/>
            <a:fld id="{6D22F896-40B5-4ADD-8801-0D06FADFA095}" type="slidenum">
              <a:rPr lang="fr-FR" noProof="0" smtClean="0"/>
              <a:pPr rtl="0"/>
              <a:t>‹N°›</a:t>
            </a:fld>
            <a:endParaRPr lang="fr-FR" noProof="0"/>
          </a:p>
        </p:txBody>
      </p:sp>
    </p:spTree>
    <p:extLst>
      <p:ext uri="{BB962C8B-B14F-4D97-AF65-F5344CB8AC3E}">
        <p14:creationId xmlns:p14="http://schemas.microsoft.com/office/powerpoint/2010/main" val="10636071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83D5A5AF-5329-4D60-9ABD-3CA8AF4BA1F6}" type="datetime1">
              <a:rPr lang="fr-FR" noProof="0" smtClean="0"/>
              <a:t>21/04/2021</a:t>
            </a:fld>
            <a:endParaRPr lang="fr-FR" noProof="0"/>
          </a:p>
        </p:txBody>
      </p:sp>
      <p:sp>
        <p:nvSpPr>
          <p:cNvPr id="4" name="Footer Placeholder 3"/>
          <p:cNvSpPr>
            <a:spLocks noGrp="1"/>
          </p:cNvSpPr>
          <p:nvPr>
            <p:ph type="ftr" sz="quarter" idx="11"/>
          </p:nvPr>
        </p:nvSpPr>
        <p:spPr/>
        <p:txBody>
          <a:bodyPr/>
          <a:lstStyle/>
          <a:p>
            <a:pPr rtl="0"/>
            <a:r>
              <a:rPr lang="fr-FR" noProof="0"/>
              <a:t>
              </a:t>
            </a:r>
          </a:p>
        </p:txBody>
      </p:sp>
      <p:sp>
        <p:nvSpPr>
          <p:cNvPr id="5" name="Slide Number Placeholder 4"/>
          <p:cNvSpPr>
            <a:spLocks noGrp="1"/>
          </p:cNvSpPr>
          <p:nvPr>
            <p:ph type="sldNum" sz="quarter" idx="12"/>
          </p:nvPr>
        </p:nvSpPr>
        <p:spPr/>
        <p:txBody>
          <a:body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41812458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FCE48065-E7E8-4FA5-A823-FFDBB6C7577E}" type="datetime1">
              <a:rPr lang="fr-FR" noProof="0" smtClean="0"/>
              <a:t>21/04/2021</a:t>
            </a:fld>
            <a:endParaRPr lang="fr-FR" noProof="0"/>
          </a:p>
        </p:txBody>
      </p:sp>
      <p:sp>
        <p:nvSpPr>
          <p:cNvPr id="3" name="Footer Placeholder 2"/>
          <p:cNvSpPr>
            <a:spLocks noGrp="1"/>
          </p:cNvSpPr>
          <p:nvPr>
            <p:ph type="ftr" sz="quarter" idx="11"/>
          </p:nvPr>
        </p:nvSpPr>
        <p:spPr/>
        <p:txBody>
          <a:bodyPr/>
          <a:lstStyle/>
          <a:p>
            <a:pPr rtl="0"/>
            <a:r>
              <a:rPr lang="fr-FR" noProof="0"/>
              <a:t>
              </a:t>
            </a:r>
          </a:p>
        </p:txBody>
      </p:sp>
      <p:sp>
        <p:nvSpPr>
          <p:cNvPr id="4" name="Slide Number Placeholder 3"/>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4859090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F8D43F31-01D7-4DAE-AC52-FBF8AD477D00}" type="datetime1">
              <a:rPr lang="fr-FR" noProof="0" smtClean="0"/>
              <a:t>21/04/2021</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1000616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7862BEA8-27BB-45F6-9D3E-879294B32A5F}" type="datetime1">
              <a:rPr lang="fr-FR" noProof="0" smtClean="0"/>
              <a:t>21/04/2021</a:t>
            </a:fld>
            <a:endParaRPr lang="fr-FR" noProof="0"/>
          </a:p>
        </p:txBody>
      </p:sp>
      <p:sp>
        <p:nvSpPr>
          <p:cNvPr id="6" name="Footer Placeholder 5"/>
          <p:cNvSpPr>
            <a:spLocks noGrp="1"/>
          </p:cNvSpPr>
          <p:nvPr>
            <p:ph type="ftr" sz="quarter" idx="11"/>
          </p:nvPr>
        </p:nvSpPr>
        <p:spPr/>
        <p:txBody>
          <a:bodyPr/>
          <a:lstStyle/>
          <a:p>
            <a:pPr rtl="0"/>
            <a:r>
              <a:rPr lang="fr-FR" noProof="0"/>
              <a:t>
              </a:t>
            </a:r>
          </a:p>
        </p:txBody>
      </p:sp>
      <p:sp>
        <p:nvSpPr>
          <p:cNvPr id="7" name="Slide Number Placeholder 6"/>
          <p:cNvSpPr>
            <a:spLocks noGrp="1"/>
          </p:cNvSpPr>
          <p:nvPr>
            <p:ph type="sldNum" sz="quarter" idx="12"/>
          </p:nvPr>
        </p:nvSpPr>
        <p:spPr/>
        <p:txBody>
          <a:bodyPr/>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9281474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1" name="wind.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83D5A5AF-5329-4D60-9ABD-3CA8AF4BA1F6}" type="datetime1">
              <a:rPr lang="fr-FR" noProof="0" smtClean="0"/>
              <a:t>21/04/2021</a:t>
            </a:fld>
            <a:endParaRPr lang="fr-FR" noProof="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FR" noProof="0"/>
              <a:t>
              </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6D22F896-40B5-4ADD-8801-0D06FADFA095}" type="slidenum">
              <a:rPr lang="fr-FR" noProof="0" smtClean="0"/>
              <a:pPr/>
              <a:t>‹N°›</a:t>
            </a:fld>
            <a:endParaRPr lang="fr-FR" noProof="0"/>
          </a:p>
        </p:txBody>
      </p:sp>
    </p:spTree>
    <p:extLst>
      <p:ext uri="{BB962C8B-B14F-4D97-AF65-F5344CB8AC3E}">
        <p14:creationId xmlns:p14="http://schemas.microsoft.com/office/powerpoint/2010/main" val="424402883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19" name="wind.wav"/>
          </p:stSnd>
        </p:sndAc>
      </p:transition>
    </mc:Choice>
    <mc:Fallback>
      <p:transition spd="slow">
        <p:fade/>
        <p:sndAc>
          <p:stSnd>
            <p:snd r:embed="rId18" name="wind.wav"/>
          </p:stSnd>
        </p:sndAc>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audio" Target="../media/audio1.wav"/><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0.jp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4586CACD-4586-4D6C-B95B-14A6E155750A}"/>
              </a:ext>
            </a:extLst>
          </p:cNvPr>
          <p:cNvSpPr>
            <a:spLocks noGrp="1"/>
          </p:cNvSpPr>
          <p:nvPr>
            <p:ph type="title"/>
          </p:nvPr>
        </p:nvSpPr>
        <p:spPr>
          <a:xfrm>
            <a:off x="3117882" y="5377632"/>
            <a:ext cx="11744587" cy="1356360"/>
          </a:xfrm>
        </p:spPr>
        <p:txBody>
          <a:bodyPr>
            <a:normAutofit fontScale="90000"/>
          </a:bodyPr>
          <a:lstStyle/>
          <a:p>
            <a:pPr algn="ctr"/>
            <a:r>
              <a:rPr lang="fr-FR" sz="4400" b="1" cap="none" dirty="0">
                <a:solidFill>
                  <a:schemeClr val="bg1"/>
                </a:solidFill>
              </a:rPr>
              <a:t>Permaculture en serre </a:t>
            </a:r>
            <a:br>
              <a:rPr lang="fr-FR" sz="4400" b="1" cap="none" dirty="0">
                <a:solidFill>
                  <a:schemeClr val="bg1"/>
                </a:solidFill>
              </a:rPr>
            </a:br>
            <a:r>
              <a:rPr lang="fr-FR" sz="4400" b="1" cap="none" dirty="0">
                <a:solidFill>
                  <a:schemeClr val="bg1"/>
                </a:solidFill>
              </a:rPr>
              <a:t>automatisée et autonome</a:t>
            </a:r>
            <a:endParaRPr lang="fr-FR" b="1" dirty="0">
              <a:solidFill>
                <a:schemeClr val="bg1"/>
              </a:solidFill>
            </a:endParaRPr>
          </a:p>
        </p:txBody>
      </p:sp>
      <p:pic>
        <p:nvPicPr>
          <p:cNvPr id="11" name="Image 10">
            <a:extLst>
              <a:ext uri="{FF2B5EF4-FFF2-40B4-BE49-F238E27FC236}">
                <a16:creationId xmlns:a16="http://schemas.microsoft.com/office/drawing/2014/main" xmlns="" id="{1F89933C-4E2D-4AEE-9CCF-18D3F7DC9F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52643" y="4618854"/>
            <a:ext cx="3324077" cy="2152546"/>
          </a:xfrm>
          <a:prstGeom prst="rect">
            <a:avLst/>
          </a:prstGeom>
        </p:spPr>
      </p:pic>
      <p:sp>
        <p:nvSpPr>
          <p:cNvPr id="14" name="Rectangle 13">
            <a:extLst>
              <a:ext uri="{FF2B5EF4-FFF2-40B4-BE49-F238E27FC236}">
                <a16:creationId xmlns:a16="http://schemas.microsoft.com/office/drawing/2014/main" xmlns="" id="{1CD3B5E8-3D29-43A3-B86A-6EB0ECC25E5C}"/>
              </a:ext>
            </a:extLst>
          </p:cNvPr>
          <p:cNvSpPr/>
          <p:nvPr/>
        </p:nvSpPr>
        <p:spPr>
          <a:xfrm>
            <a:off x="186753" y="218911"/>
            <a:ext cx="11818493" cy="9233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Collège de la Casinca – Henri Tomasi</a:t>
            </a:r>
          </a:p>
        </p:txBody>
      </p:sp>
      <p:pic>
        <p:nvPicPr>
          <p:cNvPr id="19" name="Image 18">
            <a:extLst>
              <a:ext uri="{FF2B5EF4-FFF2-40B4-BE49-F238E27FC236}">
                <a16:creationId xmlns:a16="http://schemas.microsoft.com/office/drawing/2014/main" xmlns="" id="{712CC434-3F0E-4A28-962D-4997875B5D9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5428"/>
          <a:stretch/>
        </p:blipFill>
        <p:spPr>
          <a:xfrm>
            <a:off x="4675594" y="1617885"/>
            <a:ext cx="3406434" cy="2508526"/>
          </a:xfrm>
          <a:prstGeom prst="rect">
            <a:avLst/>
          </a:prstGeom>
        </p:spPr>
      </p:pic>
      <p:sp>
        <p:nvSpPr>
          <p:cNvPr id="22" name="Titre 4">
            <a:extLst>
              <a:ext uri="{FF2B5EF4-FFF2-40B4-BE49-F238E27FC236}">
                <a16:creationId xmlns:a16="http://schemas.microsoft.com/office/drawing/2014/main" xmlns="" id="{091FC890-0EBF-4457-8466-BC061FF34EB7}"/>
              </a:ext>
            </a:extLst>
          </p:cNvPr>
          <p:cNvSpPr txBox="1">
            <a:spLocks/>
          </p:cNvSpPr>
          <p:nvPr/>
        </p:nvSpPr>
        <p:spPr>
          <a:xfrm>
            <a:off x="5541545" y="4356383"/>
            <a:ext cx="3822320" cy="1283720"/>
          </a:xfrm>
          <a:prstGeom prst="rect">
            <a:avLst/>
          </a:prstGeom>
          <a:scene3d>
            <a:camera prst="orthographicFront">
              <a:rot lat="0" lon="899988" rev="0"/>
            </a:camera>
            <a:lightRig rig="threePt" dir="t"/>
          </a:scene3d>
        </p:spPr>
        <p:txBody>
          <a:bodyPr vert="horz" lIns="91440" tIns="45720" rIns="91440" bIns="45720" rtlCol="0" anchor="t">
            <a:normAutofit fontScale="97500"/>
            <a:scene3d>
              <a:camera prst="isometricOffAxis2Left"/>
              <a:lightRig rig="soft" dir="t">
                <a:rot lat="0" lon="0" rev="15600000"/>
              </a:lightRig>
            </a:scene3d>
            <a:sp3d extrusionH="57150" prstMaterial="softEdge">
              <a:bevelT w="25400" h="38100"/>
            </a:sp3d>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200" b="1" dirty="0">
                <a:ln/>
                <a:solidFill>
                  <a:schemeClr val="accent4"/>
                </a:solidFill>
              </a:rPr>
              <a:t>Classe de 5</a:t>
            </a:r>
            <a:r>
              <a:rPr lang="fr-FR" sz="3200" b="1" baseline="30000" dirty="0">
                <a:ln/>
                <a:solidFill>
                  <a:schemeClr val="accent4"/>
                </a:solidFill>
              </a:rPr>
              <a:t>e</a:t>
            </a:r>
            <a:r>
              <a:rPr lang="fr-FR" sz="3200" b="1" dirty="0">
                <a:ln/>
                <a:solidFill>
                  <a:schemeClr val="accent4"/>
                </a:solidFill>
              </a:rPr>
              <a:t>5</a:t>
            </a:r>
          </a:p>
          <a:p>
            <a:pPr algn="ctr"/>
            <a:r>
              <a:rPr lang="fr-FR" sz="3200" b="1" dirty="0">
                <a:ln/>
                <a:solidFill>
                  <a:schemeClr val="accent4"/>
                </a:solidFill>
              </a:rPr>
              <a:t>Groupe S3</a:t>
            </a:r>
            <a:endParaRPr lang="fr-FR" b="1" dirty="0">
              <a:ln/>
              <a:solidFill>
                <a:schemeClr val="accent4"/>
              </a:solidFill>
            </a:endParaRPr>
          </a:p>
        </p:txBody>
      </p:sp>
      <p:pic>
        <p:nvPicPr>
          <p:cNvPr id="21" name="Image 20">
            <a:extLst>
              <a:ext uri="{FF2B5EF4-FFF2-40B4-BE49-F238E27FC236}">
                <a16:creationId xmlns:a16="http://schemas.microsoft.com/office/drawing/2014/main" xmlns="" id="{871DC4C9-708F-4610-8CA0-446A943B232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6753" y="1284429"/>
            <a:ext cx="4356218" cy="3456369"/>
          </a:xfrm>
          <a:prstGeom prst="rect">
            <a:avLst/>
          </a:prstGeom>
        </p:spPr>
      </p:pic>
      <p:sp>
        <p:nvSpPr>
          <p:cNvPr id="2" name="ZoneTexte 1">
            <a:extLst>
              <a:ext uri="{FF2B5EF4-FFF2-40B4-BE49-F238E27FC236}">
                <a16:creationId xmlns:a16="http://schemas.microsoft.com/office/drawing/2014/main" xmlns="" id="{116E096B-771F-443D-ADE0-77D520BA22DE}"/>
              </a:ext>
            </a:extLst>
          </p:cNvPr>
          <p:cNvSpPr txBox="1"/>
          <p:nvPr/>
        </p:nvSpPr>
        <p:spPr>
          <a:xfrm>
            <a:off x="98477" y="5146705"/>
            <a:ext cx="2587285" cy="1323439"/>
          </a:xfrm>
          <a:prstGeom prst="rect">
            <a:avLst/>
          </a:prstGeom>
          <a:noFill/>
        </p:spPr>
        <p:txBody>
          <a:bodyPr wrap="square" rtlCol="0">
            <a:spAutoFit/>
          </a:bodyPr>
          <a:lstStyle/>
          <a:p>
            <a:r>
              <a:rPr lang="fr-FR" sz="1600" b="1" u="sng" dirty="0"/>
              <a:t>Professeurs référents</a:t>
            </a:r>
            <a:r>
              <a:rPr lang="fr-FR" sz="1600" b="1" dirty="0"/>
              <a:t> :</a:t>
            </a:r>
            <a:r>
              <a:rPr lang="fr-FR" sz="1600" b="1" u="sng" dirty="0"/>
              <a:t> </a:t>
            </a:r>
          </a:p>
          <a:p>
            <a:pPr marL="285750" indent="-285750">
              <a:buFont typeface="Wingdings" panose="05000000000000000000" pitchFamily="2" charset="2"/>
              <a:buChar char="Ø"/>
            </a:pPr>
            <a:r>
              <a:rPr lang="fr-FR" sz="1600" dirty="0"/>
              <a:t>M. Letellier </a:t>
            </a:r>
          </a:p>
          <a:p>
            <a:r>
              <a:rPr lang="fr-FR" sz="1600" dirty="0"/>
              <a:t>(Technologie)</a:t>
            </a:r>
          </a:p>
          <a:p>
            <a:pPr marL="285750" indent="-285750">
              <a:buFont typeface="Wingdings" panose="05000000000000000000" pitchFamily="2" charset="2"/>
              <a:buChar char="Ø"/>
            </a:pPr>
            <a:r>
              <a:rPr lang="fr-FR" sz="1600" dirty="0"/>
              <a:t>Mme Verdi </a:t>
            </a:r>
          </a:p>
          <a:p>
            <a:r>
              <a:rPr lang="fr-FR" sz="1600" dirty="0"/>
              <a:t>(Physique-Chimie)</a:t>
            </a:r>
          </a:p>
        </p:txBody>
      </p:sp>
      <p:sp>
        <p:nvSpPr>
          <p:cNvPr id="12" name="ZoneTexte 11">
            <a:extLst>
              <a:ext uri="{FF2B5EF4-FFF2-40B4-BE49-F238E27FC236}">
                <a16:creationId xmlns:a16="http://schemas.microsoft.com/office/drawing/2014/main" xmlns="" id="{853000C6-C7B3-4203-94FF-7EF7FD5BDB8C}"/>
              </a:ext>
            </a:extLst>
          </p:cNvPr>
          <p:cNvSpPr txBox="1"/>
          <p:nvPr/>
        </p:nvSpPr>
        <p:spPr>
          <a:xfrm>
            <a:off x="8029546" y="1179508"/>
            <a:ext cx="4356218" cy="830997"/>
          </a:xfrm>
          <a:prstGeom prst="rect">
            <a:avLst/>
          </a:prstGeom>
          <a:noFill/>
        </p:spPr>
        <p:txBody>
          <a:bodyPr wrap="square" rtlCol="0">
            <a:spAutoFit/>
          </a:bodyPr>
          <a:lstStyle/>
          <a:p>
            <a:r>
              <a:rPr lang="fr-FR" sz="1600" b="1" u="sng" dirty="0"/>
              <a:t>Partenaires :</a:t>
            </a:r>
          </a:p>
          <a:p>
            <a:pPr marL="285750" indent="-285750">
              <a:buFont typeface="Wingdings" panose="05000000000000000000" pitchFamily="2" charset="2"/>
              <a:buChar char="Ø"/>
            </a:pPr>
            <a:r>
              <a:rPr lang="fr-FR" sz="1600" dirty="0"/>
              <a:t>Association écologique «</a:t>
            </a:r>
            <a:r>
              <a:rPr lang="fr-FR" sz="1600" i="1" dirty="0" err="1"/>
              <a:t>Paese</a:t>
            </a:r>
            <a:r>
              <a:rPr lang="fr-FR" sz="1600" i="1" dirty="0"/>
              <a:t> d’</a:t>
            </a:r>
            <a:r>
              <a:rPr lang="fr-FR" sz="1600" i="1" dirty="0" err="1"/>
              <a:t>Avvene</a:t>
            </a:r>
            <a:r>
              <a:rPr lang="fr-FR" sz="1600" dirty="0"/>
              <a:t>»</a:t>
            </a:r>
          </a:p>
          <a:p>
            <a:pPr marL="285750" indent="-285750">
              <a:buFont typeface="Wingdings" panose="05000000000000000000" pitchFamily="2" charset="2"/>
              <a:buChar char="Ø"/>
            </a:pPr>
            <a:r>
              <a:rPr lang="fr-FR" sz="1600" dirty="0"/>
              <a:t>Réserve Naturelle - Étang de Biguglia</a:t>
            </a:r>
          </a:p>
        </p:txBody>
      </p:sp>
      <p:pic>
        <p:nvPicPr>
          <p:cNvPr id="9" name="Image 8">
            <a:extLst>
              <a:ext uri="{FF2B5EF4-FFF2-40B4-BE49-F238E27FC236}">
                <a16:creationId xmlns:a16="http://schemas.microsoft.com/office/drawing/2014/main" xmlns="" id="{172EE7BE-88B6-4FCA-A5AB-44D7263F3CE7}"/>
              </a:ext>
            </a:extLst>
          </p:cNvPr>
          <p:cNvPicPr>
            <a:picLocks noChangeAspect="1"/>
          </p:cNvPicPr>
          <p:nvPr/>
        </p:nvPicPr>
        <p:blipFill>
          <a:blip r:embed="rId7"/>
          <a:stretch>
            <a:fillRect/>
          </a:stretch>
        </p:blipFill>
        <p:spPr>
          <a:xfrm>
            <a:off x="9309914" y="2010505"/>
            <a:ext cx="2498830" cy="3501109"/>
          </a:xfrm>
          <a:prstGeom prst="rect">
            <a:avLst/>
          </a:prstGeom>
        </p:spPr>
      </p:pic>
    </p:spTree>
    <p:extLst>
      <p:ext uri="{BB962C8B-B14F-4D97-AF65-F5344CB8AC3E}">
        <p14:creationId xmlns:p14="http://schemas.microsoft.com/office/powerpoint/2010/main" val="16469836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8" name="wind.wav"/>
          </p:stSnd>
        </p:sndAc>
      </p:transition>
    </mc:Choice>
    <mc:Fallback>
      <p:transition spd="slow">
        <p:fade/>
        <p:sndAc>
          <p:stSnd>
            <p:snd r:embed="rId3" name="wind.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11006666" cy="1320800"/>
          </a:xfrm>
        </p:spPr>
        <p:txBody>
          <a:bodyPr/>
          <a:lstStyle/>
          <a:p>
            <a:r>
              <a:rPr lang="fr-FR" b="1" dirty="0"/>
              <a:t>VI) Préparation des jardinières et semis</a:t>
            </a:r>
            <a:endParaRPr lang="fr-FR" b="1" u="sng" dirty="0"/>
          </a:p>
        </p:txBody>
      </p:sp>
      <p:sp>
        <p:nvSpPr>
          <p:cNvPr id="19" name="ZoneTexte 18">
            <a:extLst>
              <a:ext uri="{FF2B5EF4-FFF2-40B4-BE49-F238E27FC236}">
                <a16:creationId xmlns:a16="http://schemas.microsoft.com/office/drawing/2014/main" xmlns="" id="{D61A75A6-CEBC-4E2F-9379-D06FEFABDC08}"/>
              </a:ext>
            </a:extLst>
          </p:cNvPr>
          <p:cNvSpPr txBox="1"/>
          <p:nvPr/>
        </p:nvSpPr>
        <p:spPr>
          <a:xfrm>
            <a:off x="167642" y="1480982"/>
            <a:ext cx="1846618"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4 : </a:t>
            </a:r>
          </a:p>
          <a:p>
            <a:r>
              <a:rPr lang="fr-FR" dirty="0"/>
              <a:t>Semis de ciboulette sur le côté gauche de la jardinière</a:t>
            </a:r>
          </a:p>
        </p:txBody>
      </p:sp>
      <p:pic>
        <p:nvPicPr>
          <p:cNvPr id="13" name="Image 12">
            <a:extLst>
              <a:ext uri="{FF2B5EF4-FFF2-40B4-BE49-F238E27FC236}">
                <a16:creationId xmlns:a16="http://schemas.microsoft.com/office/drawing/2014/main" xmlns="" id="{31BF4D4A-457A-4CCA-9345-271949287F94}"/>
              </a:ext>
            </a:extLst>
          </p:cNvPr>
          <p:cNvPicPr>
            <a:picLocks noChangeAspect="1"/>
          </p:cNvPicPr>
          <p:nvPr/>
        </p:nvPicPr>
        <p:blipFill>
          <a:blip r:embed="rId3"/>
          <a:stretch>
            <a:fillRect/>
          </a:stretch>
        </p:blipFill>
        <p:spPr>
          <a:xfrm>
            <a:off x="2077915" y="803171"/>
            <a:ext cx="2124713" cy="2832950"/>
          </a:xfrm>
          <a:prstGeom prst="rect">
            <a:avLst/>
          </a:prstGeom>
        </p:spPr>
      </p:pic>
      <p:pic>
        <p:nvPicPr>
          <p:cNvPr id="16" name="Image 15">
            <a:extLst>
              <a:ext uri="{FF2B5EF4-FFF2-40B4-BE49-F238E27FC236}">
                <a16:creationId xmlns:a16="http://schemas.microsoft.com/office/drawing/2014/main" xmlns="" id="{3149AF90-444D-46D2-9B3E-11BDB8A419C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75146" y="803171"/>
            <a:ext cx="2124713" cy="2832951"/>
          </a:xfrm>
          <a:prstGeom prst="rect">
            <a:avLst/>
          </a:prstGeom>
        </p:spPr>
      </p:pic>
      <p:sp>
        <p:nvSpPr>
          <p:cNvPr id="8" name="ZoneTexte 7">
            <a:extLst>
              <a:ext uri="{FF2B5EF4-FFF2-40B4-BE49-F238E27FC236}">
                <a16:creationId xmlns:a16="http://schemas.microsoft.com/office/drawing/2014/main" xmlns="" id="{345F2AD8-52D9-45FE-B4B8-4601A996FE42}"/>
              </a:ext>
            </a:extLst>
          </p:cNvPr>
          <p:cNvSpPr txBox="1"/>
          <p:nvPr/>
        </p:nvSpPr>
        <p:spPr>
          <a:xfrm>
            <a:off x="8268133" y="1065768"/>
            <a:ext cx="38144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6 : </a:t>
            </a:r>
            <a:r>
              <a:rPr lang="fr-FR" dirty="0"/>
              <a:t>Humidification des semis</a:t>
            </a:r>
          </a:p>
        </p:txBody>
      </p:sp>
      <p:sp>
        <p:nvSpPr>
          <p:cNvPr id="9" name="ZoneTexte 8">
            <a:extLst>
              <a:ext uri="{FF2B5EF4-FFF2-40B4-BE49-F238E27FC236}">
                <a16:creationId xmlns:a16="http://schemas.microsoft.com/office/drawing/2014/main" xmlns="" id="{629D9764-FC12-4BD1-A4D1-69F1E3C42F73}"/>
              </a:ext>
            </a:extLst>
          </p:cNvPr>
          <p:cNvSpPr txBox="1"/>
          <p:nvPr/>
        </p:nvSpPr>
        <p:spPr>
          <a:xfrm>
            <a:off x="1745938" y="4588560"/>
            <a:ext cx="1719216"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5 : </a:t>
            </a:r>
            <a:r>
              <a:rPr lang="fr-FR" dirty="0"/>
              <a:t>Semis de thym sur le côté gauche de la jardinière</a:t>
            </a:r>
          </a:p>
        </p:txBody>
      </p:sp>
      <p:pic>
        <p:nvPicPr>
          <p:cNvPr id="11" name="Image 10">
            <a:extLst>
              <a:ext uri="{FF2B5EF4-FFF2-40B4-BE49-F238E27FC236}">
                <a16:creationId xmlns:a16="http://schemas.microsoft.com/office/drawing/2014/main" xmlns="" id="{66ACCAFE-D7CB-4C98-AEC5-6EF77C1A45A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15589" y="3910749"/>
            <a:ext cx="2124713" cy="2832950"/>
          </a:xfrm>
          <a:prstGeom prst="rect">
            <a:avLst/>
          </a:prstGeom>
        </p:spPr>
      </p:pic>
      <p:pic>
        <p:nvPicPr>
          <p:cNvPr id="12" name="Image 11">
            <a:extLst>
              <a:ext uri="{FF2B5EF4-FFF2-40B4-BE49-F238E27FC236}">
                <a16:creationId xmlns:a16="http://schemas.microsoft.com/office/drawing/2014/main" xmlns="" id="{DB6645FF-AE6D-4FAF-9386-7F763D7952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5279" y="3910749"/>
            <a:ext cx="2124713" cy="2832951"/>
          </a:xfrm>
          <a:prstGeom prst="rect">
            <a:avLst/>
          </a:prstGeom>
        </p:spPr>
      </p:pic>
      <p:pic>
        <p:nvPicPr>
          <p:cNvPr id="14" name="Image 13">
            <a:extLst>
              <a:ext uri="{FF2B5EF4-FFF2-40B4-BE49-F238E27FC236}">
                <a16:creationId xmlns:a16="http://schemas.microsoft.com/office/drawing/2014/main" xmlns="" id="{2F976003-A91E-4DB8-80D2-38C99B7250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26500" y="1480982"/>
            <a:ext cx="2975920" cy="3967893"/>
          </a:xfrm>
          <a:prstGeom prst="rect">
            <a:avLst/>
          </a:prstGeom>
        </p:spPr>
      </p:pic>
    </p:spTree>
    <p:extLst>
      <p:ext uri="{BB962C8B-B14F-4D97-AF65-F5344CB8AC3E}">
        <p14:creationId xmlns:p14="http://schemas.microsoft.com/office/powerpoint/2010/main" val="3549526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8" name="wind.wav"/>
          </p:stSnd>
        </p:sndAc>
      </p:transition>
    </mc:Choice>
    <mc:Fallback>
      <p:transition spd="slow">
        <p:fade/>
        <p:sndAc>
          <p:stSnd>
            <p:snd r:embed="rId2" name="wind.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92667" y="128368"/>
            <a:ext cx="11006666" cy="1320800"/>
          </a:xfrm>
        </p:spPr>
        <p:txBody>
          <a:bodyPr/>
          <a:lstStyle/>
          <a:p>
            <a:r>
              <a:rPr lang="fr-FR" b="1" dirty="0"/>
              <a:t>VI) Préparation des jardinières et semis</a:t>
            </a:r>
            <a:endParaRPr lang="fr-FR" b="1" u="sng" dirty="0"/>
          </a:p>
        </p:txBody>
      </p:sp>
      <p:sp>
        <p:nvSpPr>
          <p:cNvPr id="9" name="ZoneTexte 8">
            <a:extLst>
              <a:ext uri="{FF2B5EF4-FFF2-40B4-BE49-F238E27FC236}">
                <a16:creationId xmlns:a16="http://schemas.microsoft.com/office/drawing/2014/main" xmlns="" id="{0CC405A4-5110-4A90-A6F2-119D40D3E699}"/>
              </a:ext>
            </a:extLst>
          </p:cNvPr>
          <p:cNvSpPr txBox="1"/>
          <p:nvPr/>
        </p:nvSpPr>
        <p:spPr>
          <a:xfrm>
            <a:off x="400586" y="911257"/>
            <a:ext cx="288804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Résultat final : </a:t>
            </a:r>
            <a:r>
              <a:rPr lang="fr-FR" dirty="0"/>
              <a:t>Jardinière avec les semis humidifiés</a:t>
            </a:r>
          </a:p>
        </p:txBody>
      </p:sp>
      <p:pic>
        <p:nvPicPr>
          <p:cNvPr id="5" name="Image 4">
            <a:extLst>
              <a:ext uri="{FF2B5EF4-FFF2-40B4-BE49-F238E27FC236}">
                <a16:creationId xmlns:a16="http://schemas.microsoft.com/office/drawing/2014/main" xmlns="" id="{C17DF50D-84C1-412A-A260-584C368CB10E}"/>
              </a:ext>
            </a:extLst>
          </p:cNvPr>
          <p:cNvPicPr>
            <a:picLocks noChangeAspect="1"/>
          </p:cNvPicPr>
          <p:nvPr/>
        </p:nvPicPr>
        <p:blipFill>
          <a:blip r:embed="rId3"/>
          <a:stretch>
            <a:fillRect/>
          </a:stretch>
        </p:blipFill>
        <p:spPr>
          <a:xfrm>
            <a:off x="400586" y="1680077"/>
            <a:ext cx="3510781" cy="4681041"/>
          </a:xfrm>
          <a:prstGeom prst="rect">
            <a:avLst/>
          </a:prstGeom>
        </p:spPr>
      </p:pic>
      <p:sp>
        <p:nvSpPr>
          <p:cNvPr id="12" name="Espace réservé du contenu 2">
            <a:extLst>
              <a:ext uri="{FF2B5EF4-FFF2-40B4-BE49-F238E27FC236}">
                <a16:creationId xmlns:a16="http://schemas.microsoft.com/office/drawing/2014/main" xmlns="" id="{79434C7E-64F4-4A1D-B371-EC13888F5C02}"/>
              </a:ext>
            </a:extLst>
          </p:cNvPr>
          <p:cNvSpPr>
            <a:spLocks noGrp="1"/>
          </p:cNvSpPr>
          <p:nvPr>
            <p:ph idx="1"/>
          </p:nvPr>
        </p:nvSpPr>
        <p:spPr>
          <a:xfrm>
            <a:off x="4896853" y="2019469"/>
            <a:ext cx="4331368" cy="3371682"/>
          </a:xfrm>
        </p:spPr>
        <p:txBody>
          <a:bodyPr>
            <a:normAutofit/>
          </a:bodyPr>
          <a:lstStyle/>
          <a:p>
            <a:r>
              <a:rPr lang="fr-FR" sz="1600" dirty="0"/>
              <a:t>L’automatisation de la serre n’étant pas encore finalisée, et afin d’arroser régulièrement les semis, Mme Verdi a emporté la première jardinière chez elle.</a:t>
            </a:r>
          </a:p>
          <a:p>
            <a:r>
              <a:rPr lang="fr-FR" sz="1600" dirty="0"/>
              <a:t>Elle pourra ainsi s’en occuper et prendra régulièrement des photos, publiées sur l’ENT afin de montrer l’évolution des semis aux élèves. </a:t>
            </a:r>
          </a:p>
          <a:p>
            <a:r>
              <a:rPr lang="fr-FR" sz="1600" dirty="0"/>
              <a:t>La réalisation des semis dans les autres jardinières se fera à la reprise des cours en présentiel au collège.</a:t>
            </a:r>
          </a:p>
        </p:txBody>
      </p:sp>
    </p:spTree>
    <p:extLst>
      <p:ext uri="{BB962C8B-B14F-4D97-AF65-F5344CB8AC3E}">
        <p14:creationId xmlns:p14="http://schemas.microsoft.com/office/powerpoint/2010/main" val="19100381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4" name="wind.wav"/>
          </p:stSnd>
        </p:sndAc>
      </p:transition>
    </mc:Choice>
    <mc:Fallback>
      <p:transition spd="slow">
        <p:fade/>
        <p:sndAc>
          <p:stSnd>
            <p:snd r:embed="rId2" name="wind.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VII) Bilan et perspectives</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273135" y="1044173"/>
            <a:ext cx="9095454" cy="2725722"/>
          </a:xfrm>
        </p:spPr>
        <p:txBody>
          <a:bodyPr>
            <a:normAutofit/>
          </a:bodyPr>
          <a:lstStyle/>
          <a:p>
            <a:pPr marL="0" indent="0">
              <a:buNone/>
            </a:pPr>
            <a:endParaRPr lang="fr-FR" dirty="0"/>
          </a:p>
          <a:p>
            <a:pPr marL="0" indent="0">
              <a:buNone/>
            </a:pPr>
            <a:endParaRPr lang="fr-FR" dirty="0"/>
          </a:p>
          <a:p>
            <a:pPr marL="0" indent="0">
              <a:buNone/>
            </a:pPr>
            <a:endParaRPr lang="fr-FR" dirty="0"/>
          </a:p>
        </p:txBody>
      </p:sp>
      <p:sp>
        <p:nvSpPr>
          <p:cNvPr id="4" name="Espace réservé du contenu 2">
            <a:extLst>
              <a:ext uri="{FF2B5EF4-FFF2-40B4-BE49-F238E27FC236}">
                <a16:creationId xmlns:a16="http://schemas.microsoft.com/office/drawing/2014/main" xmlns="" id="{5BBA744A-E1CC-42F1-B1B0-CFD73EBC1828}"/>
              </a:ext>
            </a:extLst>
          </p:cNvPr>
          <p:cNvSpPr txBox="1">
            <a:spLocks/>
          </p:cNvSpPr>
          <p:nvPr/>
        </p:nvSpPr>
        <p:spPr>
          <a:xfrm>
            <a:off x="273135" y="774700"/>
            <a:ext cx="11446805" cy="57376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b="1" dirty="0"/>
              <a:t>A) Bilan</a:t>
            </a:r>
          </a:p>
          <a:p>
            <a:r>
              <a:rPr lang="fr-FR" sz="1600" dirty="0"/>
              <a:t>Les conditions liées au contexte sanitaire et la richesse pédagogique de notre projet font que celui-ci n’est pas encore arrivé à son terme. </a:t>
            </a:r>
          </a:p>
          <a:p>
            <a:r>
              <a:rPr lang="fr-FR" sz="1600" dirty="0"/>
              <a:t>Certaines actions restent à mener avec les élèves avant la fin de l’année scolaire :</a:t>
            </a:r>
          </a:p>
          <a:p>
            <a:pPr marL="0" indent="0">
              <a:buNone/>
            </a:pPr>
            <a:r>
              <a:rPr lang="fr-FR" sz="1600" dirty="0"/>
              <a:t>- Recevoir au collège Mme Pauline Lecomte qui exposera le principe de la permaculture et réalisera avec les élèves la fin des semis.</a:t>
            </a:r>
          </a:p>
          <a:p>
            <a:pPr marL="0" indent="0">
              <a:buNone/>
            </a:pPr>
            <a:r>
              <a:rPr lang="fr-FR" sz="1600" dirty="0"/>
              <a:t>- Finaliser l’automatisation de la serre et le raccordement des récupérateurs d’eau de pluie.</a:t>
            </a:r>
          </a:p>
          <a:p>
            <a:pPr marL="0" indent="0">
              <a:buNone/>
            </a:pPr>
            <a:r>
              <a:rPr lang="fr-FR" sz="1600" dirty="0"/>
              <a:t>- Installer le kit solaire pour l’alimentation en énergie électrique.</a:t>
            </a:r>
          </a:p>
          <a:p>
            <a:pPr marL="0" indent="0">
              <a:buNone/>
            </a:pPr>
            <a:r>
              <a:rPr lang="fr-FR" sz="1600" dirty="0"/>
              <a:t>- Effectuer notre sortie scolaire à la réserve naturelle de l’étang de Biguglia pour réaliser l’Atelier n°31 Je deviens un jardinier responsable et autosuffisant - Comprendre la « Permaculture ».</a:t>
            </a:r>
          </a:p>
          <a:p>
            <a:pPr marL="0" indent="0">
              <a:buNone/>
            </a:pPr>
            <a:r>
              <a:rPr lang="fr-FR" sz="1600" dirty="0"/>
              <a:t>- Exploiter et analyser les données enregistrées par le système automatisé de la serre.</a:t>
            </a:r>
          </a:p>
          <a:p>
            <a:pPr marL="0" indent="0">
              <a:buNone/>
            </a:pPr>
            <a:r>
              <a:rPr lang="fr-FR" sz="1600" dirty="0"/>
              <a:t>- Modifier la programmation à l’aide des données recueillies pour optimiser les conditions de culture.</a:t>
            </a:r>
          </a:p>
          <a:p>
            <a:pPr marL="0" indent="0">
              <a:buNone/>
            </a:pPr>
            <a:r>
              <a:rPr lang="fr-FR" b="1" dirty="0"/>
              <a:t>B) Perspectives</a:t>
            </a:r>
            <a:endParaRPr lang="fr-FR" sz="1600" b="1" dirty="0"/>
          </a:p>
          <a:p>
            <a:r>
              <a:rPr lang="fr-FR" sz="1600" dirty="0"/>
              <a:t>Afin d’offrir une visibilité du projet à l’ensemble de la communauté éducative, un système de Webcam basé sur le recyclage d’un smartphone sera mis en place. L’évolution des végétaux cultivés pourra ainsi être suivie en temps réel.</a:t>
            </a:r>
          </a:p>
          <a:p>
            <a:r>
              <a:rPr lang="fr-FR" sz="1600" dirty="0"/>
              <a:t>Des améliorations sont prévues : un système de suivi de la course du soleil pour le panneau solaire et un système de mesure avec enregistrement des données en ligne de la consommation électrique de la serre.</a:t>
            </a:r>
          </a:p>
          <a:p>
            <a:r>
              <a:rPr lang="fr-FR" sz="1600" dirty="0"/>
              <a:t>La serre terminée pourra également servir à d’autres projets de l’établissement en lien avec le développement durable.</a:t>
            </a:r>
          </a:p>
          <a:p>
            <a:pPr marL="0" indent="0">
              <a:buNone/>
            </a:pPr>
            <a:endParaRPr lang="fr-FR" sz="1600" dirty="0"/>
          </a:p>
          <a:p>
            <a:endParaRPr lang="fr-FR" dirty="0"/>
          </a:p>
          <a:p>
            <a:pPr marL="0" indent="0">
              <a:buFont typeface="Wingdings 3" charset="2"/>
              <a:buNone/>
            </a:pPr>
            <a:endParaRPr lang="fr-FR" dirty="0"/>
          </a:p>
          <a:p>
            <a:pPr marL="0" indent="0">
              <a:buFont typeface="Wingdings 3" charset="2"/>
              <a:buNone/>
            </a:pPr>
            <a:endParaRPr lang="fr-FR" dirty="0"/>
          </a:p>
          <a:p>
            <a:pPr marL="0" indent="0">
              <a:buFont typeface="Wingdings 3" charset="2"/>
              <a:buNone/>
            </a:pPr>
            <a:endParaRPr lang="fr-FR" dirty="0"/>
          </a:p>
        </p:txBody>
      </p:sp>
    </p:spTree>
    <p:extLst>
      <p:ext uri="{BB962C8B-B14F-4D97-AF65-F5344CB8AC3E}">
        <p14:creationId xmlns:p14="http://schemas.microsoft.com/office/powerpoint/2010/main" val="3833778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2" name="wind.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I) </a:t>
            </a:r>
            <a:r>
              <a:rPr lang="fr-FR" b="1" u="sng" dirty="0"/>
              <a:t>Présentation du projet</a:t>
            </a:r>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406399" y="927099"/>
            <a:ext cx="11376025" cy="5635625"/>
          </a:xfrm>
        </p:spPr>
        <p:txBody>
          <a:bodyPr>
            <a:normAutofit lnSpcReduction="10000"/>
          </a:bodyPr>
          <a:lstStyle/>
          <a:p>
            <a:r>
              <a:rPr lang="fr-FR" sz="1600" dirty="0"/>
              <a:t>Problématiques traitées : </a:t>
            </a:r>
          </a:p>
          <a:p>
            <a:pPr marL="0" indent="0">
              <a:buNone/>
            </a:pPr>
            <a:r>
              <a:rPr lang="fr-FR" sz="1600" dirty="0"/>
              <a:t>- Réaliser un objet technique permettant d’économiser l’énergie et les ressources grâce à un système programmable</a:t>
            </a:r>
          </a:p>
          <a:p>
            <a:pPr marL="0" indent="0">
              <a:buNone/>
            </a:pPr>
            <a:r>
              <a:rPr lang="fr-FR" sz="1600" dirty="0"/>
              <a:t>- Utiliser des énergies renouvelables </a:t>
            </a:r>
          </a:p>
          <a:p>
            <a:pPr marL="0" indent="0">
              <a:buNone/>
            </a:pPr>
            <a:r>
              <a:rPr lang="fr-FR" sz="1600" dirty="0"/>
              <a:t>- Cultiver des végétaux en respectant le principe de la permaculture. </a:t>
            </a:r>
          </a:p>
          <a:p>
            <a:r>
              <a:rPr lang="fr-FR" sz="1600" dirty="0"/>
              <a:t>Public concerné : </a:t>
            </a:r>
            <a:r>
              <a:rPr lang="fr-FR" sz="1600" b="1" dirty="0"/>
              <a:t>21 élèves de la classe de 5</a:t>
            </a:r>
            <a:r>
              <a:rPr lang="fr-FR" sz="1600" b="1" baseline="30000" dirty="0"/>
              <a:t>e</a:t>
            </a:r>
            <a:r>
              <a:rPr lang="fr-FR" sz="1600" b="1" dirty="0"/>
              <a:t>5</a:t>
            </a:r>
          </a:p>
          <a:p>
            <a:r>
              <a:rPr lang="fr-FR" sz="1600" dirty="0"/>
              <a:t>Objectifs visés :  </a:t>
            </a:r>
          </a:p>
          <a:p>
            <a:pPr marL="0" indent="0">
              <a:buNone/>
            </a:pPr>
            <a:r>
              <a:rPr lang="fr-FR" sz="1600" dirty="0"/>
              <a:t>-Informer et sensibiliser les élèves et les personnels de l’établissement sur les énergies renouvelables et l’économie des ressources.</a:t>
            </a:r>
          </a:p>
          <a:p>
            <a:pPr marL="0" indent="0">
              <a:buNone/>
            </a:pPr>
            <a:r>
              <a:rPr lang="fr-FR" sz="1600" dirty="0"/>
              <a:t>- S’inscrire dans une démarche </a:t>
            </a:r>
            <a:r>
              <a:rPr lang="fr-FR" sz="1600" dirty="0" err="1"/>
              <a:t>éco-citoyenne</a:t>
            </a:r>
            <a:r>
              <a:rPr lang="fr-FR" sz="1600" dirty="0"/>
              <a:t>.</a:t>
            </a:r>
          </a:p>
          <a:p>
            <a:pPr marL="0" indent="0">
              <a:buNone/>
            </a:pPr>
            <a:r>
              <a:rPr lang="fr-FR" sz="1600" dirty="0"/>
              <a:t>- Mener un projet en lien avec l’objectif 7 : Recours aux énergies renouvelables du Développement Durable.</a:t>
            </a:r>
          </a:p>
          <a:p>
            <a:pPr marL="0" indent="0">
              <a:buNone/>
            </a:pPr>
            <a:r>
              <a:rPr lang="fr-FR" sz="1600" dirty="0"/>
              <a:t>- Mener un projet en lien avec l’objectif 12 : Consommation responsable du Développement Durable.</a:t>
            </a:r>
          </a:p>
          <a:p>
            <a:r>
              <a:rPr lang="fr-FR" sz="1600" dirty="0"/>
              <a:t>Projet attendu :</a:t>
            </a:r>
          </a:p>
          <a:p>
            <a:pPr marL="0" indent="0">
              <a:buNone/>
            </a:pPr>
            <a:r>
              <a:rPr lang="fr-FR" sz="1600" dirty="0"/>
              <a:t>- Réalisation et exploitation d’une serre automatisée et autonome utilisant une source d’énergie renouvelable         	      (panneau solaire + batterie) et arrosée grâce à un récupérateur d’eau de pluie.</a:t>
            </a:r>
          </a:p>
          <a:p>
            <a:pPr marL="0" indent="0">
              <a:buNone/>
            </a:pPr>
            <a:r>
              <a:rPr lang="fr-FR" sz="1600" dirty="0"/>
              <a:t>- Culture de plantes aromatiques issues de graines reproductibles.</a:t>
            </a:r>
          </a:p>
          <a:p>
            <a:pPr marL="0" indent="0">
              <a:buNone/>
            </a:pPr>
            <a:r>
              <a:rPr lang="fr-FR" sz="1600" dirty="0"/>
              <a:t>- Optimisation des conditions de culture grâce à l’analyse des grandeurs physiques mesurées.</a:t>
            </a:r>
          </a:p>
          <a:p>
            <a:endParaRPr lang="fr-FR" sz="1600" dirty="0"/>
          </a:p>
          <a:p>
            <a:endParaRPr lang="fr-FR" sz="1600" dirty="0"/>
          </a:p>
          <a:p>
            <a:pPr marL="0" indent="0">
              <a:buNone/>
            </a:pPr>
            <a:endParaRPr lang="fr-FR" sz="1600" dirty="0"/>
          </a:p>
          <a:p>
            <a:pPr marL="0" indent="0">
              <a:buNone/>
            </a:pPr>
            <a:endParaRPr lang="fr-FR" sz="1600" dirty="0"/>
          </a:p>
          <a:p>
            <a:pPr marL="0" indent="0">
              <a:buNone/>
            </a:pPr>
            <a:endParaRPr lang="fr-FR" sz="1600" dirty="0"/>
          </a:p>
        </p:txBody>
      </p:sp>
    </p:spTree>
    <p:extLst>
      <p:ext uri="{BB962C8B-B14F-4D97-AF65-F5344CB8AC3E}">
        <p14:creationId xmlns:p14="http://schemas.microsoft.com/office/powerpoint/2010/main" val="39505665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3" name="wind.wav"/>
          </p:stSnd>
        </p:sndAc>
      </p:transition>
    </mc:Choice>
    <mc:Fallback>
      <p:transition spd="slow">
        <p:fade/>
        <p:sndAc>
          <p:stSnd>
            <p:snd r:embed="rId2" name="wind.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3F23BA85-A2E3-4187-A91D-4474DFD150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7752" y="1435100"/>
            <a:ext cx="2469038" cy="2085660"/>
          </a:xfrm>
          <a:prstGeom prst="rect">
            <a:avLst/>
          </a:prstGeom>
        </p:spPr>
      </p:pic>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II) Préparation de l’automatisation de la serre (Technologie)</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288241" y="1354566"/>
            <a:ext cx="9095454" cy="2725722"/>
          </a:xfrm>
        </p:spPr>
        <p:txBody>
          <a:bodyPr>
            <a:normAutofit/>
          </a:bodyPr>
          <a:lstStyle/>
          <a:p>
            <a:r>
              <a:rPr lang="fr-FR" sz="1600" dirty="0"/>
              <a:t>En cours de Technologie, les élèves découvrent les systèmes automatisés et la programmation par blocs.</a:t>
            </a:r>
          </a:p>
          <a:p>
            <a:r>
              <a:rPr lang="fr-FR" sz="1600" dirty="0"/>
              <a:t>Les élèves apprennent à distinguer les capteurs et les actionneurs, à les associer à leurs fonctions, le rôle d’une interface.</a:t>
            </a:r>
          </a:p>
          <a:p>
            <a:r>
              <a:rPr lang="fr-FR" sz="1600" dirty="0"/>
              <a:t>A travers des expérimentations sur la carte programmable Orion de </a:t>
            </a:r>
            <a:r>
              <a:rPr lang="fr-FR" sz="1600" dirty="0" err="1"/>
              <a:t>Makeblock</a:t>
            </a:r>
            <a:r>
              <a:rPr lang="fr-FR" sz="1600" dirty="0"/>
              <a:t> associée à différents capteurs et actionneurs, les élèves doivent déterminer quel sera le matériel nécessaire à la réalisation de l’automatisation de la serre et à la mesure des grandeurs physiques.</a:t>
            </a:r>
          </a:p>
          <a:p>
            <a:endParaRPr lang="fr-FR" sz="1600" dirty="0"/>
          </a:p>
          <a:p>
            <a:pPr marL="0" indent="0">
              <a:buNone/>
            </a:pPr>
            <a:endParaRPr lang="fr-FR" sz="1600" dirty="0"/>
          </a:p>
          <a:p>
            <a:pPr marL="0" indent="0">
              <a:buNone/>
            </a:pPr>
            <a:endParaRPr lang="fr-FR" sz="1600" dirty="0"/>
          </a:p>
          <a:p>
            <a:pPr marL="0" indent="0">
              <a:buNone/>
            </a:pPr>
            <a:endParaRPr lang="fr-FR" sz="1600" dirty="0"/>
          </a:p>
        </p:txBody>
      </p:sp>
      <p:sp>
        <p:nvSpPr>
          <p:cNvPr id="6" name="ZoneTexte 5">
            <a:extLst>
              <a:ext uri="{FF2B5EF4-FFF2-40B4-BE49-F238E27FC236}">
                <a16:creationId xmlns:a16="http://schemas.microsoft.com/office/drawing/2014/main" xmlns="" id="{10FA8EDF-A06B-4063-B07E-DAD893CDAF06}"/>
              </a:ext>
            </a:extLst>
          </p:cNvPr>
          <p:cNvSpPr txBox="1"/>
          <p:nvPr/>
        </p:nvSpPr>
        <p:spPr>
          <a:xfrm>
            <a:off x="9805173" y="1483135"/>
            <a:ext cx="2012699"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Carte programmable Orion</a:t>
            </a:r>
            <a:endParaRPr lang="fr-FR" sz="1100" dirty="0"/>
          </a:p>
        </p:txBody>
      </p:sp>
      <p:pic>
        <p:nvPicPr>
          <p:cNvPr id="10" name="Image 9">
            <a:extLst>
              <a:ext uri="{FF2B5EF4-FFF2-40B4-BE49-F238E27FC236}">
                <a16:creationId xmlns:a16="http://schemas.microsoft.com/office/drawing/2014/main" xmlns="" id="{0C28D05A-895A-4B4C-AC22-8600E6ACD68B}"/>
              </a:ext>
            </a:extLst>
          </p:cNvPr>
          <p:cNvPicPr>
            <a:picLocks noChangeAspect="1"/>
          </p:cNvPicPr>
          <p:nvPr/>
        </p:nvPicPr>
        <p:blipFill>
          <a:blip r:embed="rId4"/>
          <a:stretch>
            <a:fillRect/>
          </a:stretch>
        </p:blipFill>
        <p:spPr>
          <a:xfrm>
            <a:off x="162044" y="4256763"/>
            <a:ext cx="2027324" cy="1647201"/>
          </a:xfrm>
          <a:prstGeom prst="rect">
            <a:avLst/>
          </a:prstGeom>
        </p:spPr>
      </p:pic>
      <p:pic>
        <p:nvPicPr>
          <p:cNvPr id="16" name="Image 15">
            <a:extLst>
              <a:ext uri="{FF2B5EF4-FFF2-40B4-BE49-F238E27FC236}">
                <a16:creationId xmlns:a16="http://schemas.microsoft.com/office/drawing/2014/main" xmlns="" id="{FB27C9D3-97D5-43B9-8E7F-2EF433A9968F}"/>
              </a:ext>
            </a:extLst>
          </p:cNvPr>
          <p:cNvPicPr>
            <a:picLocks noChangeAspect="1"/>
          </p:cNvPicPr>
          <p:nvPr/>
        </p:nvPicPr>
        <p:blipFill>
          <a:blip r:embed="rId5"/>
          <a:stretch>
            <a:fillRect/>
          </a:stretch>
        </p:blipFill>
        <p:spPr>
          <a:xfrm rot="18230361">
            <a:off x="6763413" y="5156873"/>
            <a:ext cx="1393474" cy="1119260"/>
          </a:xfrm>
          <a:prstGeom prst="rect">
            <a:avLst/>
          </a:prstGeom>
        </p:spPr>
      </p:pic>
      <p:pic>
        <p:nvPicPr>
          <p:cNvPr id="18" name="Image 17">
            <a:extLst>
              <a:ext uri="{FF2B5EF4-FFF2-40B4-BE49-F238E27FC236}">
                <a16:creationId xmlns:a16="http://schemas.microsoft.com/office/drawing/2014/main" xmlns="" id="{B416E5F6-11B6-40F2-95AD-739029BAE714}"/>
              </a:ext>
            </a:extLst>
          </p:cNvPr>
          <p:cNvPicPr>
            <a:picLocks noChangeAspect="1"/>
          </p:cNvPicPr>
          <p:nvPr/>
        </p:nvPicPr>
        <p:blipFill>
          <a:blip r:embed="rId6"/>
          <a:stretch>
            <a:fillRect/>
          </a:stretch>
        </p:blipFill>
        <p:spPr>
          <a:xfrm>
            <a:off x="5148056" y="4341151"/>
            <a:ext cx="1079904" cy="1011665"/>
          </a:xfrm>
          <a:prstGeom prst="rect">
            <a:avLst/>
          </a:prstGeom>
        </p:spPr>
      </p:pic>
      <p:pic>
        <p:nvPicPr>
          <p:cNvPr id="20" name="Image 19">
            <a:extLst>
              <a:ext uri="{FF2B5EF4-FFF2-40B4-BE49-F238E27FC236}">
                <a16:creationId xmlns:a16="http://schemas.microsoft.com/office/drawing/2014/main" xmlns="" id="{73540CA2-D77D-40DE-8B03-A0CB6DB8647B}"/>
              </a:ext>
            </a:extLst>
          </p:cNvPr>
          <p:cNvPicPr>
            <a:picLocks noChangeAspect="1"/>
          </p:cNvPicPr>
          <p:nvPr/>
        </p:nvPicPr>
        <p:blipFill>
          <a:blip r:embed="rId7"/>
          <a:stretch>
            <a:fillRect/>
          </a:stretch>
        </p:blipFill>
        <p:spPr>
          <a:xfrm>
            <a:off x="554441" y="5800038"/>
            <a:ext cx="1216842" cy="909021"/>
          </a:xfrm>
          <a:prstGeom prst="rect">
            <a:avLst/>
          </a:prstGeom>
        </p:spPr>
      </p:pic>
      <p:pic>
        <p:nvPicPr>
          <p:cNvPr id="22" name="Image 21">
            <a:extLst>
              <a:ext uri="{FF2B5EF4-FFF2-40B4-BE49-F238E27FC236}">
                <a16:creationId xmlns:a16="http://schemas.microsoft.com/office/drawing/2014/main" xmlns="" id="{E41290D6-6037-4831-95EF-25D0AB2B2A48}"/>
              </a:ext>
            </a:extLst>
          </p:cNvPr>
          <p:cNvPicPr>
            <a:picLocks noChangeAspect="1"/>
          </p:cNvPicPr>
          <p:nvPr/>
        </p:nvPicPr>
        <p:blipFill>
          <a:blip r:embed="rId8"/>
          <a:stretch>
            <a:fillRect/>
          </a:stretch>
        </p:blipFill>
        <p:spPr>
          <a:xfrm>
            <a:off x="2027991" y="4819582"/>
            <a:ext cx="1882272" cy="1225577"/>
          </a:xfrm>
          <a:prstGeom prst="rect">
            <a:avLst/>
          </a:prstGeom>
        </p:spPr>
      </p:pic>
      <p:sp>
        <p:nvSpPr>
          <p:cNvPr id="23" name="ZoneTexte 22">
            <a:extLst>
              <a:ext uri="{FF2B5EF4-FFF2-40B4-BE49-F238E27FC236}">
                <a16:creationId xmlns:a16="http://schemas.microsoft.com/office/drawing/2014/main" xmlns="" id="{157D5C70-DAC0-4E3D-AC9B-B550A24291ED}"/>
              </a:ext>
            </a:extLst>
          </p:cNvPr>
          <p:cNvSpPr txBox="1"/>
          <p:nvPr/>
        </p:nvSpPr>
        <p:spPr>
          <a:xfrm>
            <a:off x="337609" y="4294309"/>
            <a:ext cx="905807"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Pompe</a:t>
            </a:r>
            <a:endParaRPr lang="fr-FR" sz="1100" dirty="0"/>
          </a:p>
        </p:txBody>
      </p:sp>
      <p:sp>
        <p:nvSpPr>
          <p:cNvPr id="24" name="ZoneTexte 23">
            <a:extLst>
              <a:ext uri="{FF2B5EF4-FFF2-40B4-BE49-F238E27FC236}">
                <a16:creationId xmlns:a16="http://schemas.microsoft.com/office/drawing/2014/main" xmlns="" id="{5654A12D-4300-40B8-A3F9-31614F5014A4}"/>
              </a:ext>
            </a:extLst>
          </p:cNvPr>
          <p:cNvSpPr txBox="1"/>
          <p:nvPr/>
        </p:nvSpPr>
        <p:spPr>
          <a:xfrm>
            <a:off x="2746425" y="5429979"/>
            <a:ext cx="905807"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Moteur</a:t>
            </a:r>
            <a:endParaRPr lang="fr-FR" sz="1100" dirty="0"/>
          </a:p>
        </p:txBody>
      </p:sp>
      <p:sp>
        <p:nvSpPr>
          <p:cNvPr id="25" name="ZoneTexte 24">
            <a:extLst>
              <a:ext uri="{FF2B5EF4-FFF2-40B4-BE49-F238E27FC236}">
                <a16:creationId xmlns:a16="http://schemas.microsoft.com/office/drawing/2014/main" xmlns="" id="{93728393-57CD-4E33-AA0E-C972B5155D02}"/>
              </a:ext>
            </a:extLst>
          </p:cNvPr>
          <p:cNvSpPr txBox="1"/>
          <p:nvPr/>
        </p:nvSpPr>
        <p:spPr>
          <a:xfrm>
            <a:off x="1331524" y="6428179"/>
            <a:ext cx="905807"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Afficheur</a:t>
            </a:r>
            <a:endParaRPr lang="fr-FR" sz="1100" dirty="0"/>
          </a:p>
        </p:txBody>
      </p:sp>
      <p:sp>
        <p:nvSpPr>
          <p:cNvPr id="26" name="ZoneTexte 25">
            <a:extLst>
              <a:ext uri="{FF2B5EF4-FFF2-40B4-BE49-F238E27FC236}">
                <a16:creationId xmlns:a16="http://schemas.microsoft.com/office/drawing/2014/main" xmlns="" id="{30E730EA-A197-40C8-8629-86D1F27809FE}"/>
              </a:ext>
            </a:extLst>
          </p:cNvPr>
          <p:cNvSpPr txBox="1"/>
          <p:nvPr/>
        </p:nvSpPr>
        <p:spPr>
          <a:xfrm>
            <a:off x="4490239" y="4288518"/>
            <a:ext cx="905807"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Capteur de luminosité </a:t>
            </a:r>
            <a:endParaRPr lang="fr-FR" sz="1100" dirty="0"/>
          </a:p>
        </p:txBody>
      </p:sp>
      <p:sp>
        <p:nvSpPr>
          <p:cNvPr id="27" name="ZoneTexte 26">
            <a:extLst>
              <a:ext uri="{FF2B5EF4-FFF2-40B4-BE49-F238E27FC236}">
                <a16:creationId xmlns:a16="http://schemas.microsoft.com/office/drawing/2014/main" xmlns="" id="{171F1EEE-8F1A-47DC-8754-5CC13806935B}"/>
              </a:ext>
            </a:extLst>
          </p:cNvPr>
          <p:cNvSpPr txBox="1"/>
          <p:nvPr/>
        </p:nvSpPr>
        <p:spPr>
          <a:xfrm>
            <a:off x="5628278" y="6056107"/>
            <a:ext cx="1398909" cy="60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Capteur de température et d’humidité de l’air</a:t>
            </a:r>
            <a:endParaRPr lang="fr-FR" sz="1100" dirty="0"/>
          </a:p>
        </p:txBody>
      </p:sp>
      <p:sp>
        <p:nvSpPr>
          <p:cNvPr id="28" name="ZoneTexte 27">
            <a:extLst>
              <a:ext uri="{FF2B5EF4-FFF2-40B4-BE49-F238E27FC236}">
                <a16:creationId xmlns:a16="http://schemas.microsoft.com/office/drawing/2014/main" xmlns="" id="{8690B3A9-EB1A-4061-B074-92018D2435AB}"/>
              </a:ext>
            </a:extLst>
          </p:cNvPr>
          <p:cNvSpPr txBox="1"/>
          <p:nvPr/>
        </p:nvSpPr>
        <p:spPr>
          <a:xfrm>
            <a:off x="6560132" y="4540458"/>
            <a:ext cx="1398909"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Capteur d’humidité du sol</a:t>
            </a:r>
            <a:endParaRPr lang="fr-FR" sz="1100" dirty="0"/>
          </a:p>
        </p:txBody>
      </p:sp>
      <p:pic>
        <p:nvPicPr>
          <p:cNvPr id="30" name="Image 29">
            <a:extLst>
              <a:ext uri="{FF2B5EF4-FFF2-40B4-BE49-F238E27FC236}">
                <a16:creationId xmlns:a16="http://schemas.microsoft.com/office/drawing/2014/main" xmlns="" id="{534CE905-BB73-4D88-A622-26D0EDEA62F5}"/>
              </a:ext>
            </a:extLst>
          </p:cNvPr>
          <p:cNvPicPr>
            <a:picLocks noChangeAspect="1"/>
          </p:cNvPicPr>
          <p:nvPr/>
        </p:nvPicPr>
        <p:blipFill>
          <a:blip r:embed="rId9"/>
          <a:stretch>
            <a:fillRect/>
          </a:stretch>
        </p:blipFill>
        <p:spPr>
          <a:xfrm>
            <a:off x="4271392" y="5496654"/>
            <a:ext cx="1242541" cy="1134958"/>
          </a:xfrm>
          <a:prstGeom prst="rect">
            <a:avLst/>
          </a:prstGeom>
        </p:spPr>
      </p:pic>
      <p:pic>
        <p:nvPicPr>
          <p:cNvPr id="12" name="Image 11">
            <a:extLst>
              <a:ext uri="{FF2B5EF4-FFF2-40B4-BE49-F238E27FC236}">
                <a16:creationId xmlns:a16="http://schemas.microsoft.com/office/drawing/2014/main" xmlns="" id="{69A42867-67BC-4BA7-85DA-5EAF858D9CBE}"/>
              </a:ext>
            </a:extLst>
          </p:cNvPr>
          <p:cNvPicPr>
            <a:picLocks noChangeAspect="1"/>
          </p:cNvPicPr>
          <p:nvPr/>
        </p:nvPicPr>
        <p:blipFill>
          <a:blip r:embed="rId10"/>
          <a:stretch>
            <a:fillRect/>
          </a:stretch>
        </p:blipFill>
        <p:spPr>
          <a:xfrm>
            <a:off x="5911387" y="5163550"/>
            <a:ext cx="1079904" cy="878515"/>
          </a:xfrm>
          <a:prstGeom prst="rect">
            <a:avLst/>
          </a:prstGeom>
        </p:spPr>
      </p:pic>
      <p:sp>
        <p:nvSpPr>
          <p:cNvPr id="31" name="ZoneTexte 30">
            <a:extLst>
              <a:ext uri="{FF2B5EF4-FFF2-40B4-BE49-F238E27FC236}">
                <a16:creationId xmlns:a16="http://schemas.microsoft.com/office/drawing/2014/main" xmlns="" id="{501AE845-4D9C-4919-983E-0095D5A552F8}"/>
              </a:ext>
            </a:extLst>
          </p:cNvPr>
          <p:cNvSpPr txBox="1"/>
          <p:nvPr/>
        </p:nvSpPr>
        <p:spPr>
          <a:xfrm>
            <a:off x="4116032" y="5327377"/>
            <a:ext cx="905807"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Boutons poussoirs</a:t>
            </a:r>
            <a:endParaRPr lang="fr-FR" sz="1100" dirty="0"/>
          </a:p>
        </p:txBody>
      </p:sp>
      <p:sp>
        <p:nvSpPr>
          <p:cNvPr id="32" name="Rectangle : coins arrondis 31">
            <a:extLst>
              <a:ext uri="{FF2B5EF4-FFF2-40B4-BE49-F238E27FC236}">
                <a16:creationId xmlns:a16="http://schemas.microsoft.com/office/drawing/2014/main" xmlns="" id="{FA76031A-E6A3-4CB3-81CD-1EB380FBFD64}"/>
              </a:ext>
            </a:extLst>
          </p:cNvPr>
          <p:cNvSpPr/>
          <p:nvPr/>
        </p:nvSpPr>
        <p:spPr>
          <a:xfrm>
            <a:off x="210083" y="4123353"/>
            <a:ext cx="3637450" cy="2620348"/>
          </a:xfrm>
          <a:prstGeom prst="round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xmlns="" id="{4BEF62FD-3E3A-44F1-9BD8-E469A0234F35}"/>
              </a:ext>
            </a:extLst>
          </p:cNvPr>
          <p:cNvSpPr/>
          <p:nvPr/>
        </p:nvSpPr>
        <p:spPr>
          <a:xfrm>
            <a:off x="3957885" y="4043142"/>
            <a:ext cx="4087983" cy="2688173"/>
          </a:xfrm>
          <a:prstGeom prst="round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xmlns="" id="{0E83649D-6C8E-49A5-B63E-724059978AEC}"/>
              </a:ext>
            </a:extLst>
          </p:cNvPr>
          <p:cNvSpPr txBox="1"/>
          <p:nvPr/>
        </p:nvSpPr>
        <p:spPr>
          <a:xfrm>
            <a:off x="5822531" y="4071772"/>
            <a:ext cx="2163576" cy="307777"/>
          </a:xfrm>
          <a:prstGeom prst="rect">
            <a:avLst/>
          </a:prstGeom>
          <a:noFill/>
        </p:spPr>
        <p:txBody>
          <a:bodyPr wrap="square" rtlCol="0">
            <a:spAutoFit/>
          </a:bodyPr>
          <a:lstStyle/>
          <a:p>
            <a:pPr algn="ctr"/>
            <a:r>
              <a:rPr lang="fr-FR" sz="1400" b="1" dirty="0">
                <a:solidFill>
                  <a:srgbClr val="C00000"/>
                </a:solidFill>
              </a:rPr>
              <a:t>Exemples de capteurs</a:t>
            </a:r>
          </a:p>
        </p:txBody>
      </p:sp>
      <p:sp>
        <p:nvSpPr>
          <p:cNvPr id="35" name="ZoneTexte 34">
            <a:extLst>
              <a:ext uri="{FF2B5EF4-FFF2-40B4-BE49-F238E27FC236}">
                <a16:creationId xmlns:a16="http://schemas.microsoft.com/office/drawing/2014/main" xmlns="" id="{4023EC0C-CBC8-43F0-995C-B499ED3F4C38}"/>
              </a:ext>
            </a:extLst>
          </p:cNvPr>
          <p:cNvSpPr txBox="1"/>
          <p:nvPr/>
        </p:nvSpPr>
        <p:spPr>
          <a:xfrm>
            <a:off x="1453958" y="4196711"/>
            <a:ext cx="2393575" cy="307777"/>
          </a:xfrm>
          <a:prstGeom prst="rect">
            <a:avLst/>
          </a:prstGeom>
          <a:noFill/>
        </p:spPr>
        <p:txBody>
          <a:bodyPr wrap="square" rtlCol="0">
            <a:spAutoFit/>
          </a:bodyPr>
          <a:lstStyle/>
          <a:p>
            <a:pPr algn="ctr"/>
            <a:r>
              <a:rPr lang="fr-FR" sz="1400" b="1" dirty="0">
                <a:solidFill>
                  <a:srgbClr val="C00000"/>
                </a:solidFill>
              </a:rPr>
              <a:t>Exemples d’actionneurs</a:t>
            </a:r>
          </a:p>
        </p:txBody>
      </p:sp>
      <p:pic>
        <p:nvPicPr>
          <p:cNvPr id="39" name="Image 38">
            <a:extLst>
              <a:ext uri="{FF2B5EF4-FFF2-40B4-BE49-F238E27FC236}">
                <a16:creationId xmlns:a16="http://schemas.microsoft.com/office/drawing/2014/main" xmlns="" id="{BB1CE89A-8E3D-4D18-A33B-14014153B9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42079" y="4071772"/>
            <a:ext cx="3758511" cy="2401271"/>
          </a:xfrm>
          <a:prstGeom prst="rect">
            <a:avLst/>
          </a:prstGeom>
        </p:spPr>
      </p:pic>
      <p:sp>
        <p:nvSpPr>
          <p:cNvPr id="42" name="ZoneTexte 41">
            <a:extLst>
              <a:ext uri="{FF2B5EF4-FFF2-40B4-BE49-F238E27FC236}">
                <a16:creationId xmlns:a16="http://schemas.microsoft.com/office/drawing/2014/main" xmlns="" id="{B94933CC-D426-4D53-B0F8-2BD097FB9565}"/>
              </a:ext>
            </a:extLst>
          </p:cNvPr>
          <p:cNvSpPr txBox="1"/>
          <p:nvPr/>
        </p:nvSpPr>
        <p:spPr>
          <a:xfrm>
            <a:off x="9215822" y="6094579"/>
            <a:ext cx="2423490"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Logiciel de programmation </a:t>
            </a:r>
            <a:r>
              <a:rPr lang="fr-FR" sz="1100" dirty="0" err="1">
                <a:ln w="0"/>
                <a:solidFill>
                  <a:schemeClr val="tx1"/>
                </a:solidFill>
                <a:effectLst>
                  <a:outerShdw blurRad="38100" dist="19050" dir="2700000" algn="tl" rotWithShape="0">
                    <a:schemeClr val="dk1">
                      <a:alpha val="40000"/>
                    </a:schemeClr>
                  </a:outerShdw>
                </a:effectLst>
              </a:rPr>
              <a:t>Mblock</a:t>
            </a:r>
            <a:endParaRPr lang="fr-FR" sz="1100" dirty="0"/>
          </a:p>
        </p:txBody>
      </p:sp>
    </p:spTree>
    <p:extLst>
      <p:ext uri="{BB962C8B-B14F-4D97-AF65-F5344CB8AC3E}">
        <p14:creationId xmlns:p14="http://schemas.microsoft.com/office/powerpoint/2010/main" val="38112190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12" name="wind.wav"/>
          </p:stSnd>
        </p:sndAc>
      </p:transition>
    </mc:Choice>
    <mc:Fallback>
      <p:transition spd="slow">
        <p:fade/>
        <p:sndAc>
          <p:stSnd>
            <p:snd r:embed="rId2" name="wind.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xmlns="" id="{C118AD29-22D4-4B6F-968D-099D86DCAA4D}"/>
              </a:ext>
            </a:extLst>
          </p:cNvPr>
          <p:cNvPicPr>
            <a:picLocks noChangeAspect="1"/>
          </p:cNvPicPr>
          <p:nvPr/>
        </p:nvPicPr>
        <p:blipFill>
          <a:blip r:embed="rId3"/>
          <a:stretch>
            <a:fillRect/>
          </a:stretch>
        </p:blipFill>
        <p:spPr>
          <a:xfrm>
            <a:off x="6838950" y="692956"/>
            <a:ext cx="4979315" cy="6053652"/>
          </a:xfrm>
          <a:prstGeom prst="rect">
            <a:avLst/>
          </a:prstGeom>
        </p:spPr>
      </p:pic>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II) Préparation de l’automatisation de la serre (Technologie)</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276838" y="1460117"/>
            <a:ext cx="5914238" cy="4784977"/>
          </a:xfrm>
        </p:spPr>
        <p:txBody>
          <a:bodyPr>
            <a:normAutofit fontScale="92500" lnSpcReduction="10000"/>
          </a:bodyPr>
          <a:lstStyle/>
          <a:p>
            <a:r>
              <a:rPr lang="fr-FR" sz="1600" dirty="0"/>
              <a:t>A partir des expérimentations menées en classe, nous avons pu réaliser le schéma de principe du système automatisé ci-contre.</a:t>
            </a:r>
          </a:p>
          <a:p>
            <a:r>
              <a:rPr lang="fr-FR" sz="1600" dirty="0"/>
              <a:t>Le système est alimenté électriquement par une batterie 12v chargée par un panneau solaire.</a:t>
            </a:r>
          </a:p>
          <a:p>
            <a:r>
              <a:rPr lang="fr-FR" sz="1600" dirty="0"/>
              <a:t>L’alimentation en eau se fait grâce à deux récupérateurs d’eau de pluie connectés sur une gouttière du collège. Ceux-ci ont une capacité totale de 620L.</a:t>
            </a:r>
          </a:p>
          <a:p>
            <a:r>
              <a:rPr lang="fr-FR" sz="1600" dirty="0"/>
              <a:t>Le système automatisé comporte un capteur permettant de déterminer la température et le taux d’humidité de l’air à l’intérieur de la serre. En fonction des valeurs mesurées, la crémaillère ouvre-lucarne est commandée, en ouverture ou fermeture, par la carte programmable </a:t>
            </a:r>
            <a:r>
              <a:rPr lang="fr-FR" sz="1600" b="1" i="0" dirty="0">
                <a:solidFill>
                  <a:srgbClr val="1D1D1D"/>
                </a:solidFill>
                <a:effectLst/>
                <a:latin typeface="Raleway"/>
              </a:rPr>
              <a:t>Me </a:t>
            </a:r>
            <a:r>
              <a:rPr lang="fr-FR" sz="1600" b="1" i="0" dirty="0" err="1">
                <a:solidFill>
                  <a:srgbClr val="1D1D1D"/>
                </a:solidFill>
                <a:effectLst/>
                <a:latin typeface="Raleway"/>
              </a:rPr>
              <a:t>Auriga</a:t>
            </a:r>
            <a:r>
              <a:rPr lang="fr-FR" sz="1600" b="1" i="0" dirty="0">
                <a:solidFill>
                  <a:srgbClr val="1D1D1D"/>
                </a:solidFill>
                <a:effectLst/>
                <a:latin typeface="Raleway"/>
              </a:rPr>
              <a:t>.</a:t>
            </a:r>
            <a:endParaRPr lang="fr-FR" sz="1600" dirty="0"/>
          </a:p>
          <a:p>
            <a:r>
              <a:rPr lang="fr-FR" sz="1600" dirty="0"/>
              <a:t>L’arrosage est commandé par une carte programmable </a:t>
            </a:r>
            <a:r>
              <a:rPr lang="fr-FR" sz="1600" b="1" i="0" dirty="0">
                <a:solidFill>
                  <a:srgbClr val="1D1D1D"/>
                </a:solidFill>
                <a:effectLst/>
                <a:latin typeface="Raleway"/>
              </a:rPr>
              <a:t>Me </a:t>
            </a:r>
            <a:r>
              <a:rPr lang="fr-FR" sz="1600" b="1" i="0" dirty="0" err="1">
                <a:solidFill>
                  <a:srgbClr val="1D1D1D"/>
                </a:solidFill>
                <a:effectLst/>
                <a:latin typeface="Raleway"/>
              </a:rPr>
              <a:t>Auriga</a:t>
            </a:r>
            <a:r>
              <a:rPr lang="fr-FR" sz="1600" dirty="0"/>
              <a:t> qui ouvre et ferme quatre électrovannes selon les besoins en eau des plantations déterminés par des capteurs d’humidité du sol disposés dans les jardinières.</a:t>
            </a:r>
          </a:p>
          <a:p>
            <a:r>
              <a:rPr lang="fr-FR" sz="1600" dirty="0"/>
              <a:t>La carte </a:t>
            </a:r>
            <a:r>
              <a:rPr lang="fr-FR" sz="1600" b="1" dirty="0"/>
              <a:t>Me </a:t>
            </a:r>
            <a:r>
              <a:rPr lang="fr-FR" sz="1600" b="1" dirty="0" err="1"/>
              <a:t>Auriga</a:t>
            </a:r>
            <a:r>
              <a:rPr lang="fr-FR" sz="1600" b="1" dirty="0"/>
              <a:t> </a:t>
            </a:r>
            <a:r>
              <a:rPr lang="fr-FR" sz="1600" dirty="0"/>
              <a:t>a finalement était choisie à la place de la carte </a:t>
            </a:r>
            <a:r>
              <a:rPr lang="fr-FR" sz="1600" b="1" dirty="0"/>
              <a:t>Orion</a:t>
            </a:r>
            <a:r>
              <a:rPr lang="fr-FR" sz="1600" dirty="0"/>
              <a:t> car elle comporte plus d’entrées-sorties.</a:t>
            </a:r>
          </a:p>
          <a:p>
            <a:endParaRPr lang="fr-FR" sz="1600" dirty="0"/>
          </a:p>
          <a:p>
            <a:endParaRPr lang="fr-FR" sz="1600" dirty="0"/>
          </a:p>
          <a:p>
            <a:pPr marL="0" indent="0">
              <a:buNone/>
            </a:pPr>
            <a:endParaRPr lang="fr-FR" sz="1600" dirty="0"/>
          </a:p>
          <a:p>
            <a:pPr marL="0" indent="0">
              <a:buNone/>
            </a:pPr>
            <a:endParaRPr lang="fr-FR" sz="1600" dirty="0"/>
          </a:p>
          <a:p>
            <a:pPr marL="0" indent="0">
              <a:buNone/>
            </a:pPr>
            <a:endParaRPr lang="fr-FR" sz="1600" dirty="0"/>
          </a:p>
        </p:txBody>
      </p:sp>
      <p:sp>
        <p:nvSpPr>
          <p:cNvPr id="6" name="ZoneTexte 5">
            <a:extLst>
              <a:ext uri="{FF2B5EF4-FFF2-40B4-BE49-F238E27FC236}">
                <a16:creationId xmlns:a16="http://schemas.microsoft.com/office/drawing/2014/main" xmlns="" id="{10FA8EDF-A06B-4063-B07E-DAD893CDAF06}"/>
              </a:ext>
            </a:extLst>
          </p:cNvPr>
          <p:cNvSpPr txBox="1"/>
          <p:nvPr/>
        </p:nvSpPr>
        <p:spPr>
          <a:xfrm>
            <a:off x="9386151" y="431346"/>
            <a:ext cx="2432114"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bg1"/>
                </a:solidFill>
                <a:effectLst>
                  <a:outerShdw blurRad="38100" dist="19050" dir="2700000" algn="tl" rotWithShape="0">
                    <a:schemeClr val="dk1">
                      <a:alpha val="40000"/>
                    </a:schemeClr>
                  </a:outerShdw>
                </a:effectLst>
              </a:rPr>
              <a:t>Schéma du système automatisé</a:t>
            </a:r>
            <a:endParaRPr lang="fr-FR" sz="1100" dirty="0">
              <a:solidFill>
                <a:schemeClr val="bg1"/>
              </a:solidFill>
            </a:endParaRPr>
          </a:p>
        </p:txBody>
      </p:sp>
      <p:sp>
        <p:nvSpPr>
          <p:cNvPr id="36" name="ZoneTexte 35">
            <a:extLst>
              <a:ext uri="{FF2B5EF4-FFF2-40B4-BE49-F238E27FC236}">
                <a16:creationId xmlns:a16="http://schemas.microsoft.com/office/drawing/2014/main" xmlns="" id="{D2DD2AE7-CE3D-425F-8169-555CAD66CFEC}"/>
              </a:ext>
            </a:extLst>
          </p:cNvPr>
          <p:cNvSpPr txBox="1"/>
          <p:nvPr/>
        </p:nvSpPr>
        <p:spPr>
          <a:xfrm>
            <a:off x="8354023" y="3419997"/>
            <a:ext cx="760801"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000" dirty="0">
                <a:ln w="0"/>
                <a:solidFill>
                  <a:schemeClr val="tx1"/>
                </a:solidFill>
                <a:effectLst>
                  <a:outerShdw blurRad="38100" dist="19050" dir="2700000" algn="tl" rotWithShape="0">
                    <a:schemeClr val="dk1">
                      <a:alpha val="40000"/>
                    </a:schemeClr>
                  </a:outerShdw>
                </a:effectLst>
              </a:rPr>
              <a:t>Me </a:t>
            </a:r>
            <a:r>
              <a:rPr lang="fr-FR" sz="1000" dirty="0" err="1">
                <a:ln w="0"/>
                <a:solidFill>
                  <a:schemeClr val="tx1"/>
                </a:solidFill>
                <a:effectLst>
                  <a:outerShdw blurRad="38100" dist="19050" dir="2700000" algn="tl" rotWithShape="0">
                    <a:schemeClr val="dk1">
                      <a:alpha val="40000"/>
                    </a:schemeClr>
                  </a:outerShdw>
                </a:effectLst>
              </a:rPr>
              <a:t>Auriga</a:t>
            </a:r>
            <a:endParaRPr lang="fr-FR" sz="1000" dirty="0"/>
          </a:p>
        </p:txBody>
      </p:sp>
      <p:sp>
        <p:nvSpPr>
          <p:cNvPr id="37" name="ZoneTexte 36">
            <a:extLst>
              <a:ext uri="{FF2B5EF4-FFF2-40B4-BE49-F238E27FC236}">
                <a16:creationId xmlns:a16="http://schemas.microsoft.com/office/drawing/2014/main" xmlns="" id="{BE3555C9-2F68-469E-A40B-43CE66460A3D}"/>
              </a:ext>
            </a:extLst>
          </p:cNvPr>
          <p:cNvSpPr txBox="1"/>
          <p:nvPr/>
        </p:nvSpPr>
        <p:spPr>
          <a:xfrm>
            <a:off x="10679404" y="1460117"/>
            <a:ext cx="101729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000" dirty="0">
                <a:ln w="0"/>
                <a:solidFill>
                  <a:schemeClr val="tx1"/>
                </a:solidFill>
                <a:effectLst>
                  <a:outerShdw blurRad="38100" dist="19050" dir="2700000" algn="tl" rotWithShape="0">
                    <a:schemeClr val="dk1">
                      <a:alpha val="40000"/>
                    </a:schemeClr>
                  </a:outerShdw>
                </a:effectLst>
              </a:rPr>
              <a:t>Récupérateurs d’eau de pluie</a:t>
            </a:r>
            <a:endParaRPr lang="fr-FR" sz="1000" dirty="0"/>
          </a:p>
        </p:txBody>
      </p:sp>
      <p:sp>
        <p:nvSpPr>
          <p:cNvPr id="38" name="ZoneTexte 37">
            <a:extLst>
              <a:ext uri="{FF2B5EF4-FFF2-40B4-BE49-F238E27FC236}">
                <a16:creationId xmlns:a16="http://schemas.microsoft.com/office/drawing/2014/main" xmlns="" id="{7E795E1E-B920-4068-B6EA-2E192C4A1726}"/>
              </a:ext>
            </a:extLst>
          </p:cNvPr>
          <p:cNvSpPr txBox="1"/>
          <p:nvPr/>
        </p:nvSpPr>
        <p:spPr>
          <a:xfrm>
            <a:off x="6680201" y="2429397"/>
            <a:ext cx="878874" cy="553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000" dirty="0">
                <a:ln w="0"/>
                <a:solidFill>
                  <a:schemeClr val="tx1"/>
                </a:solidFill>
                <a:effectLst>
                  <a:outerShdw blurRad="38100" dist="19050" dir="2700000" algn="tl" rotWithShape="0">
                    <a:schemeClr val="dk1">
                      <a:alpha val="40000"/>
                    </a:schemeClr>
                  </a:outerShdw>
                </a:effectLst>
              </a:rPr>
              <a:t>Crémaillère Ouvre-lucarne</a:t>
            </a:r>
            <a:endParaRPr lang="fr-FR" sz="1000" dirty="0"/>
          </a:p>
        </p:txBody>
      </p:sp>
    </p:spTree>
    <p:extLst>
      <p:ext uri="{BB962C8B-B14F-4D97-AF65-F5344CB8AC3E}">
        <p14:creationId xmlns:p14="http://schemas.microsoft.com/office/powerpoint/2010/main" val="36053082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4" name="wind.wav"/>
          </p:stSnd>
        </p:sndAc>
      </p:transition>
    </mc:Choice>
    <mc:Fallback>
      <p:transition spd="slow">
        <p:fade/>
        <p:sndAc>
          <p:stSnd>
            <p:snd r:embed="rId2" name="wind.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3" y="114300"/>
            <a:ext cx="9529156" cy="1336996"/>
          </a:xfrm>
        </p:spPr>
        <p:txBody>
          <a:bodyPr>
            <a:normAutofit/>
          </a:bodyPr>
          <a:lstStyle/>
          <a:p>
            <a:r>
              <a:rPr lang="fr-FR" b="1" i="0" u="none" strike="noStrike" dirty="0">
                <a:solidFill>
                  <a:srgbClr val="90C226"/>
                </a:solidFill>
                <a:effectLst/>
                <a:latin typeface="Trebuchet MS" panose="020B0603020202020204" pitchFamily="34" charset="0"/>
              </a:rPr>
              <a:t>III) Préparation sur le thème « L’énergie et ses conversions (Physique-Chimie)</a:t>
            </a:r>
            <a:r>
              <a:rPr lang="fr-FR" b="1" i="0" dirty="0">
                <a:solidFill>
                  <a:srgbClr val="000000"/>
                </a:solidFill>
                <a:effectLst/>
                <a:latin typeface="Trebuchet MS" panose="020B0603020202020204" pitchFamily="34" charset="0"/>
              </a:rPr>
              <a:t>​</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65744" y="1337788"/>
            <a:ext cx="10919276" cy="2195987"/>
          </a:xfrm>
        </p:spPr>
        <p:txBody>
          <a:bodyPr>
            <a:normAutofit/>
          </a:bodyPr>
          <a:lstStyle/>
          <a:p>
            <a:r>
              <a:rPr lang="fr-FR" sz="1600" dirty="0"/>
              <a:t>Élaboration et mise en œuvre de protocoles expérimentaux simples, en associant des dipôles en série,        visant à réaliser des circuits électriques répondant à un cahier des charges simple ;​</a:t>
            </a:r>
          </a:p>
          <a:p>
            <a:r>
              <a:rPr lang="fr-FR" sz="1600" dirty="0"/>
              <a:t>Etude des règles de sécurité dans le domaine de l’électricité.​</a:t>
            </a:r>
          </a:p>
          <a:p>
            <a:r>
              <a:rPr lang="fr-FR" sz="1600" dirty="0"/>
              <a:t>Identification des sources, des transferts et des conversions d’énergie dans un circuit électrique simple,​</a:t>
            </a:r>
          </a:p>
          <a:p>
            <a:r>
              <a:rPr lang="fr-FR" sz="1600" dirty="0"/>
              <a:t>Établissement du bilan énergétique de conversion dans un panneau solaire.​</a:t>
            </a:r>
          </a:p>
          <a:p>
            <a:pPr marL="0" indent="0">
              <a:buNone/>
            </a:pPr>
            <a:endParaRPr lang="fr-FR" sz="1600" dirty="0"/>
          </a:p>
          <a:p>
            <a:pPr marL="0" indent="0">
              <a:buNone/>
            </a:pPr>
            <a:endParaRPr lang="fr-FR" sz="1600" dirty="0"/>
          </a:p>
        </p:txBody>
      </p:sp>
      <p:pic>
        <p:nvPicPr>
          <p:cNvPr id="10" name="Image 9">
            <a:extLst>
              <a:ext uri="{FF2B5EF4-FFF2-40B4-BE49-F238E27FC236}">
                <a16:creationId xmlns:a16="http://schemas.microsoft.com/office/drawing/2014/main" xmlns="" id="{5527E293-CB03-4727-8BA9-30DB312061A0}"/>
              </a:ext>
            </a:extLst>
          </p:cNvPr>
          <p:cNvPicPr>
            <a:picLocks noChangeAspect="1"/>
          </p:cNvPicPr>
          <p:nvPr/>
        </p:nvPicPr>
        <p:blipFill>
          <a:blip r:embed="rId3"/>
          <a:stretch>
            <a:fillRect/>
          </a:stretch>
        </p:blipFill>
        <p:spPr>
          <a:xfrm>
            <a:off x="114095" y="3976030"/>
            <a:ext cx="4996382" cy="2539070"/>
          </a:xfrm>
          <a:prstGeom prst="rect">
            <a:avLst/>
          </a:prstGeom>
        </p:spPr>
      </p:pic>
      <p:pic>
        <p:nvPicPr>
          <p:cNvPr id="12" name="Image 11">
            <a:extLst>
              <a:ext uri="{FF2B5EF4-FFF2-40B4-BE49-F238E27FC236}">
                <a16:creationId xmlns:a16="http://schemas.microsoft.com/office/drawing/2014/main" xmlns="" id="{C9655F12-584D-468C-99B5-7E84498F0D90}"/>
              </a:ext>
            </a:extLst>
          </p:cNvPr>
          <p:cNvPicPr>
            <a:picLocks noChangeAspect="1"/>
          </p:cNvPicPr>
          <p:nvPr/>
        </p:nvPicPr>
        <p:blipFill>
          <a:blip r:embed="rId4"/>
          <a:stretch>
            <a:fillRect/>
          </a:stretch>
        </p:blipFill>
        <p:spPr>
          <a:xfrm>
            <a:off x="7507195" y="2813421"/>
            <a:ext cx="4489510" cy="1357755"/>
          </a:xfrm>
          <a:prstGeom prst="rect">
            <a:avLst/>
          </a:prstGeom>
        </p:spPr>
      </p:pic>
      <p:pic>
        <p:nvPicPr>
          <p:cNvPr id="14" name="Image 13">
            <a:extLst>
              <a:ext uri="{FF2B5EF4-FFF2-40B4-BE49-F238E27FC236}">
                <a16:creationId xmlns:a16="http://schemas.microsoft.com/office/drawing/2014/main" xmlns="" id="{292960D9-8D74-4092-AF25-3431FD809700}"/>
              </a:ext>
            </a:extLst>
          </p:cNvPr>
          <p:cNvPicPr>
            <a:picLocks noChangeAspect="1"/>
          </p:cNvPicPr>
          <p:nvPr/>
        </p:nvPicPr>
        <p:blipFill>
          <a:blip r:embed="rId5"/>
          <a:stretch>
            <a:fillRect/>
          </a:stretch>
        </p:blipFill>
        <p:spPr>
          <a:xfrm>
            <a:off x="7674203" y="4177360"/>
            <a:ext cx="4325025" cy="1231752"/>
          </a:xfrm>
          <a:prstGeom prst="rect">
            <a:avLst/>
          </a:prstGeom>
        </p:spPr>
      </p:pic>
      <p:pic>
        <p:nvPicPr>
          <p:cNvPr id="16" name="Image 15">
            <a:extLst>
              <a:ext uri="{FF2B5EF4-FFF2-40B4-BE49-F238E27FC236}">
                <a16:creationId xmlns:a16="http://schemas.microsoft.com/office/drawing/2014/main" xmlns="" id="{421D16C2-5CBB-4684-8583-A517A92A6FFB}"/>
              </a:ext>
            </a:extLst>
          </p:cNvPr>
          <p:cNvPicPr>
            <a:picLocks noChangeAspect="1"/>
          </p:cNvPicPr>
          <p:nvPr/>
        </p:nvPicPr>
        <p:blipFill>
          <a:blip r:embed="rId6"/>
          <a:stretch>
            <a:fillRect/>
          </a:stretch>
        </p:blipFill>
        <p:spPr>
          <a:xfrm>
            <a:off x="7674203" y="5406338"/>
            <a:ext cx="4325023" cy="1257140"/>
          </a:xfrm>
          <a:prstGeom prst="rect">
            <a:avLst/>
          </a:prstGeom>
        </p:spPr>
      </p:pic>
      <p:pic>
        <p:nvPicPr>
          <p:cNvPr id="18" name="Image 17">
            <a:extLst>
              <a:ext uri="{FF2B5EF4-FFF2-40B4-BE49-F238E27FC236}">
                <a16:creationId xmlns:a16="http://schemas.microsoft.com/office/drawing/2014/main" xmlns="" id="{845BFB21-A1DC-444D-8C36-EDEEA3962721}"/>
              </a:ext>
            </a:extLst>
          </p:cNvPr>
          <p:cNvPicPr>
            <a:picLocks noChangeAspect="1"/>
          </p:cNvPicPr>
          <p:nvPr/>
        </p:nvPicPr>
        <p:blipFill rotWithShape="1">
          <a:blip r:embed="rId7"/>
          <a:srcRect b="11110"/>
          <a:stretch/>
        </p:blipFill>
        <p:spPr>
          <a:xfrm>
            <a:off x="10012334" y="567180"/>
            <a:ext cx="2059467" cy="1306862"/>
          </a:xfrm>
          <a:prstGeom prst="rect">
            <a:avLst/>
          </a:prstGeom>
        </p:spPr>
      </p:pic>
      <p:sp>
        <p:nvSpPr>
          <p:cNvPr id="19" name="Rectangle 18">
            <a:extLst>
              <a:ext uri="{FF2B5EF4-FFF2-40B4-BE49-F238E27FC236}">
                <a16:creationId xmlns:a16="http://schemas.microsoft.com/office/drawing/2014/main" xmlns="" id="{357A2D02-C8B3-4CA0-B88C-69B11AA10D30}"/>
              </a:ext>
            </a:extLst>
          </p:cNvPr>
          <p:cNvSpPr/>
          <p:nvPr/>
        </p:nvSpPr>
        <p:spPr>
          <a:xfrm>
            <a:off x="7458994" y="2813420"/>
            <a:ext cx="4537711" cy="3850057"/>
          </a:xfrm>
          <a:prstGeom prst="rect">
            <a:avLst/>
          </a:prstGeom>
          <a:no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xmlns="" id="{27C73EA9-10AD-461B-8390-DD332D0A3B0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71772" y="3159224"/>
            <a:ext cx="3131176" cy="1908075"/>
          </a:xfrm>
          <a:prstGeom prst="rect">
            <a:avLst/>
          </a:prstGeom>
        </p:spPr>
      </p:pic>
      <p:sp>
        <p:nvSpPr>
          <p:cNvPr id="6" name="ZoneTexte 5">
            <a:extLst>
              <a:ext uri="{FF2B5EF4-FFF2-40B4-BE49-F238E27FC236}">
                <a16:creationId xmlns:a16="http://schemas.microsoft.com/office/drawing/2014/main" xmlns="" id="{F15FDD1E-FC89-4FE2-AB2B-B34556C1A414}"/>
              </a:ext>
            </a:extLst>
          </p:cNvPr>
          <p:cNvSpPr txBox="1"/>
          <p:nvPr/>
        </p:nvSpPr>
        <p:spPr>
          <a:xfrm>
            <a:off x="6456983" y="4531443"/>
            <a:ext cx="727044"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Batterie</a:t>
            </a:r>
            <a:endParaRPr lang="fr-FR" sz="1100" dirty="0"/>
          </a:p>
        </p:txBody>
      </p:sp>
      <p:sp>
        <p:nvSpPr>
          <p:cNvPr id="7" name="ZoneTexte 6">
            <a:extLst>
              <a:ext uri="{FF2B5EF4-FFF2-40B4-BE49-F238E27FC236}">
                <a16:creationId xmlns:a16="http://schemas.microsoft.com/office/drawing/2014/main" xmlns="" id="{A10589E9-742F-4C21-9F9E-538D57F2C450}"/>
              </a:ext>
            </a:extLst>
          </p:cNvPr>
          <p:cNvSpPr txBox="1"/>
          <p:nvPr/>
        </p:nvSpPr>
        <p:spPr>
          <a:xfrm>
            <a:off x="4537180" y="3634708"/>
            <a:ext cx="1225445"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tx1"/>
                </a:solidFill>
                <a:effectLst>
                  <a:outerShdw blurRad="38100" dist="19050" dir="2700000" algn="tl" rotWithShape="0">
                    <a:schemeClr val="dk1">
                      <a:alpha val="40000"/>
                    </a:schemeClr>
                  </a:outerShdw>
                </a:effectLst>
              </a:rPr>
              <a:t>Panneau solaire</a:t>
            </a:r>
            <a:endParaRPr lang="fr-FR" sz="1100" dirty="0"/>
          </a:p>
        </p:txBody>
      </p:sp>
      <p:sp>
        <p:nvSpPr>
          <p:cNvPr id="8" name="ZoneTexte 7">
            <a:extLst>
              <a:ext uri="{FF2B5EF4-FFF2-40B4-BE49-F238E27FC236}">
                <a16:creationId xmlns:a16="http://schemas.microsoft.com/office/drawing/2014/main" xmlns="" id="{5C179561-8609-481A-8C45-929A1DCA8BC8}"/>
              </a:ext>
            </a:extLst>
          </p:cNvPr>
          <p:cNvSpPr txBox="1"/>
          <p:nvPr/>
        </p:nvSpPr>
        <p:spPr>
          <a:xfrm>
            <a:off x="6232983" y="3533775"/>
            <a:ext cx="919714"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sz="1100" dirty="0">
                <a:ln w="0"/>
                <a:solidFill>
                  <a:schemeClr val="tx1"/>
                </a:solidFill>
                <a:effectLst>
                  <a:outerShdw blurRad="38100" dist="19050" dir="2700000" algn="tl" rotWithShape="0">
                    <a:schemeClr val="dk1">
                      <a:alpha val="40000"/>
                    </a:schemeClr>
                  </a:outerShdw>
                </a:effectLst>
              </a:rPr>
              <a:t>Régulateur</a:t>
            </a:r>
            <a:endParaRPr lang="fr-FR" sz="1200" dirty="0"/>
          </a:p>
        </p:txBody>
      </p:sp>
      <p:sp>
        <p:nvSpPr>
          <p:cNvPr id="9" name="ZoneTexte 8">
            <a:extLst>
              <a:ext uri="{FF2B5EF4-FFF2-40B4-BE49-F238E27FC236}">
                <a16:creationId xmlns:a16="http://schemas.microsoft.com/office/drawing/2014/main" xmlns="" id="{1066AED6-877B-4E51-95B8-B3292C06609D}"/>
              </a:ext>
            </a:extLst>
          </p:cNvPr>
          <p:cNvSpPr txBox="1"/>
          <p:nvPr/>
        </p:nvSpPr>
        <p:spPr>
          <a:xfrm>
            <a:off x="4097573" y="5020022"/>
            <a:ext cx="3273873"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bg1"/>
                </a:solidFill>
                <a:effectLst>
                  <a:outerShdw blurRad="38100" dist="19050" dir="2700000" algn="tl" rotWithShape="0">
                    <a:schemeClr val="dk1">
                      <a:alpha val="40000"/>
                    </a:schemeClr>
                  </a:outerShdw>
                </a:effectLst>
              </a:rPr>
              <a:t>Kit solaire d’alimentation en énergie électrique</a:t>
            </a:r>
            <a:endParaRPr lang="fr-FR" sz="1100" dirty="0">
              <a:solidFill>
                <a:schemeClr val="bg1"/>
              </a:solidFill>
            </a:endParaRPr>
          </a:p>
        </p:txBody>
      </p:sp>
      <p:sp>
        <p:nvSpPr>
          <p:cNvPr id="20" name="ZoneTexte 19">
            <a:extLst>
              <a:ext uri="{FF2B5EF4-FFF2-40B4-BE49-F238E27FC236}">
                <a16:creationId xmlns:a16="http://schemas.microsoft.com/office/drawing/2014/main" xmlns="" id="{5E5C1A62-439B-4BC1-B807-F8C19E20D0E1}"/>
              </a:ext>
            </a:extLst>
          </p:cNvPr>
          <p:cNvSpPr txBox="1"/>
          <p:nvPr/>
        </p:nvSpPr>
        <p:spPr>
          <a:xfrm>
            <a:off x="214345" y="3588424"/>
            <a:ext cx="3415727"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bg1"/>
                </a:solidFill>
                <a:effectLst>
                  <a:outerShdw blurRad="38100" dist="19050" dir="2700000" algn="tl" rotWithShape="0">
                    <a:schemeClr val="dk1">
                      <a:alpha val="40000"/>
                    </a:schemeClr>
                  </a:outerShdw>
                </a:effectLst>
              </a:rPr>
              <a:t>Prototype de la serre automatisée réalisé en 2020</a:t>
            </a:r>
            <a:endParaRPr lang="fr-FR" sz="1100" dirty="0">
              <a:solidFill>
                <a:schemeClr val="bg1"/>
              </a:solidFill>
            </a:endParaRPr>
          </a:p>
        </p:txBody>
      </p:sp>
      <p:sp>
        <p:nvSpPr>
          <p:cNvPr id="21" name="ZoneTexte 20">
            <a:extLst>
              <a:ext uri="{FF2B5EF4-FFF2-40B4-BE49-F238E27FC236}">
                <a16:creationId xmlns:a16="http://schemas.microsoft.com/office/drawing/2014/main" xmlns="" id="{A4883199-00AB-46EF-856F-98F706EC83F4}"/>
              </a:ext>
            </a:extLst>
          </p:cNvPr>
          <p:cNvSpPr txBox="1"/>
          <p:nvPr/>
        </p:nvSpPr>
        <p:spPr>
          <a:xfrm>
            <a:off x="7507195" y="6355731"/>
            <a:ext cx="1777542"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bg1"/>
                </a:solidFill>
                <a:effectLst>
                  <a:outerShdw blurRad="38100" dist="19050" dir="2700000" algn="tl" rotWithShape="0">
                    <a:schemeClr val="dk1">
                      <a:alpha val="40000"/>
                    </a:schemeClr>
                  </a:outerShdw>
                </a:effectLst>
              </a:rPr>
              <a:t>Chaînes énergétiques </a:t>
            </a:r>
            <a:endParaRPr lang="fr-FR" sz="1100" dirty="0">
              <a:solidFill>
                <a:schemeClr val="bg1"/>
              </a:solidFill>
            </a:endParaRPr>
          </a:p>
        </p:txBody>
      </p:sp>
      <p:sp>
        <p:nvSpPr>
          <p:cNvPr id="22" name="ZoneTexte 21">
            <a:extLst>
              <a:ext uri="{FF2B5EF4-FFF2-40B4-BE49-F238E27FC236}">
                <a16:creationId xmlns:a16="http://schemas.microsoft.com/office/drawing/2014/main" xmlns="" id="{E93FAE7B-7E62-40FB-8414-DDA2D69C838B}"/>
              </a:ext>
            </a:extLst>
          </p:cNvPr>
          <p:cNvSpPr txBox="1"/>
          <p:nvPr/>
        </p:nvSpPr>
        <p:spPr>
          <a:xfrm>
            <a:off x="10307609" y="1094201"/>
            <a:ext cx="1354822"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100" dirty="0">
                <a:ln w="0"/>
                <a:solidFill>
                  <a:schemeClr val="bg1"/>
                </a:solidFill>
                <a:effectLst>
                  <a:outerShdw blurRad="38100" dist="19050" dir="2700000" algn="tl" rotWithShape="0">
                    <a:schemeClr val="dk1">
                      <a:alpha val="40000"/>
                    </a:schemeClr>
                  </a:outerShdw>
                </a:effectLst>
              </a:rPr>
              <a:t>Circuit électrique normalisé</a:t>
            </a:r>
            <a:endParaRPr lang="fr-FR" sz="1100" dirty="0">
              <a:solidFill>
                <a:schemeClr val="bg1"/>
              </a:solidFill>
            </a:endParaRPr>
          </a:p>
        </p:txBody>
      </p:sp>
    </p:spTree>
    <p:extLst>
      <p:ext uri="{BB962C8B-B14F-4D97-AF65-F5344CB8AC3E}">
        <p14:creationId xmlns:p14="http://schemas.microsoft.com/office/powerpoint/2010/main" val="27953948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9" name="wind.wav"/>
          </p:stSnd>
        </p:sndAc>
      </p:transition>
    </mc:Choice>
    <mc:Fallback>
      <p:transition spd="slow">
        <p:fade/>
        <p:sndAc>
          <p:stSnd>
            <p:snd r:embed="rId2" name="wind.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IV) Assemblage de la Serre</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287223" y="774700"/>
            <a:ext cx="11617553" cy="1464917"/>
          </a:xfrm>
        </p:spPr>
        <p:txBody>
          <a:bodyPr>
            <a:normAutofit lnSpcReduction="10000"/>
          </a:bodyPr>
          <a:lstStyle/>
          <a:p>
            <a:r>
              <a:rPr lang="fr-FR" sz="1600" dirty="0"/>
              <a:t>La serre est un modèle en kit acheté en Grande de Surface de Bricolage. Elle est composée d'une structure en aluminium, d'une base en acier, et de panneaux de polycarbonate double alvéolaire de 4mm d'épaisseur.</a:t>
            </a:r>
          </a:p>
          <a:p>
            <a:r>
              <a:rPr lang="fr-FR" sz="1600" dirty="0"/>
              <a:t>Les dimensions de la serre sont </a:t>
            </a:r>
            <a:r>
              <a:rPr lang="fr-FR" sz="1600" b="0" i="0" dirty="0">
                <a:solidFill>
                  <a:srgbClr val="454545"/>
                </a:solidFill>
                <a:effectLst/>
                <a:latin typeface="roboto"/>
              </a:rPr>
              <a:t>P= 247cm x L=185cm x H=208 cm, soit 4,6m² au sol.</a:t>
            </a:r>
            <a:endParaRPr lang="fr-FR" sz="1600" dirty="0"/>
          </a:p>
          <a:p>
            <a:r>
              <a:rPr lang="fr-FR" sz="1600" dirty="0"/>
              <a:t>Du fait des conditions sanitaires, la commande a pris du retard et l’assemblage n’a pu commencer qu’au mois de mars 2021. </a:t>
            </a:r>
          </a:p>
          <a:p>
            <a:endParaRPr lang="fr-FR" sz="1600" dirty="0"/>
          </a:p>
          <a:p>
            <a:pPr marL="0" indent="0">
              <a:buNone/>
            </a:pPr>
            <a:endParaRPr lang="fr-FR" sz="1600" dirty="0"/>
          </a:p>
          <a:p>
            <a:pPr marL="0" indent="0">
              <a:buNone/>
            </a:pPr>
            <a:endParaRPr lang="fr-FR" sz="1600" dirty="0"/>
          </a:p>
          <a:p>
            <a:pPr marL="0" indent="0">
              <a:buNone/>
            </a:pPr>
            <a:endParaRPr lang="fr-FR" sz="1600" dirty="0"/>
          </a:p>
        </p:txBody>
      </p:sp>
      <p:pic>
        <p:nvPicPr>
          <p:cNvPr id="21" name="Image 20">
            <a:extLst>
              <a:ext uri="{FF2B5EF4-FFF2-40B4-BE49-F238E27FC236}">
                <a16:creationId xmlns:a16="http://schemas.microsoft.com/office/drawing/2014/main" xmlns="" id="{E8FE9D77-F915-40D5-AAE6-C3EE61A453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27534" y="1914732"/>
            <a:ext cx="1552414" cy="2502314"/>
          </a:xfrm>
          <a:prstGeom prst="rect">
            <a:avLst/>
          </a:prstGeom>
        </p:spPr>
      </p:pic>
      <p:pic>
        <p:nvPicPr>
          <p:cNvPr id="25" name="Image 24">
            <a:extLst>
              <a:ext uri="{FF2B5EF4-FFF2-40B4-BE49-F238E27FC236}">
                <a16:creationId xmlns:a16="http://schemas.microsoft.com/office/drawing/2014/main" xmlns="" id="{EA577011-35CC-4B7E-9841-58A0F01F01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000179" y="2178283"/>
            <a:ext cx="1862065" cy="1935081"/>
          </a:xfrm>
          <a:prstGeom prst="rect">
            <a:avLst/>
          </a:prstGeom>
        </p:spPr>
      </p:pic>
      <p:pic>
        <p:nvPicPr>
          <p:cNvPr id="31" name="Image 30">
            <a:extLst>
              <a:ext uri="{FF2B5EF4-FFF2-40B4-BE49-F238E27FC236}">
                <a16:creationId xmlns:a16="http://schemas.microsoft.com/office/drawing/2014/main" xmlns="" id="{6CC24E45-D440-44C8-822E-671CABD97B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9786215" y="2121942"/>
            <a:ext cx="1862066" cy="2047767"/>
          </a:xfrm>
          <a:prstGeom prst="rect">
            <a:avLst/>
          </a:prstGeom>
        </p:spPr>
      </p:pic>
      <p:pic>
        <p:nvPicPr>
          <p:cNvPr id="35" name="Image 34">
            <a:extLst>
              <a:ext uri="{FF2B5EF4-FFF2-40B4-BE49-F238E27FC236}">
                <a16:creationId xmlns:a16="http://schemas.microsoft.com/office/drawing/2014/main" xmlns="" id="{810249C1-2818-40CC-80DB-E316A47330E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709517" y="4361491"/>
            <a:ext cx="2147392" cy="2661176"/>
          </a:xfrm>
          <a:prstGeom prst="rect">
            <a:avLst/>
          </a:prstGeom>
        </p:spPr>
      </p:pic>
      <p:pic>
        <p:nvPicPr>
          <p:cNvPr id="37" name="Image 36">
            <a:extLst>
              <a:ext uri="{FF2B5EF4-FFF2-40B4-BE49-F238E27FC236}">
                <a16:creationId xmlns:a16="http://schemas.microsoft.com/office/drawing/2014/main" xmlns="" id="{587E1DC6-EFE7-413F-9759-E306756C10D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03959" y="4617090"/>
            <a:ext cx="2396448" cy="2126610"/>
          </a:xfrm>
          <a:prstGeom prst="rect">
            <a:avLst/>
          </a:prstGeom>
        </p:spPr>
      </p:pic>
      <p:pic>
        <p:nvPicPr>
          <p:cNvPr id="39" name="Image 38">
            <a:extLst>
              <a:ext uri="{FF2B5EF4-FFF2-40B4-BE49-F238E27FC236}">
                <a16:creationId xmlns:a16="http://schemas.microsoft.com/office/drawing/2014/main" xmlns="" id="{8FE845E4-E05E-4E64-BBD8-09189ADE0C7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87722" y="4617090"/>
            <a:ext cx="2350705" cy="2126610"/>
          </a:xfrm>
          <a:prstGeom prst="rect">
            <a:avLst/>
          </a:prstGeom>
        </p:spPr>
      </p:pic>
      <p:pic>
        <p:nvPicPr>
          <p:cNvPr id="41" name="Image 40">
            <a:extLst>
              <a:ext uri="{FF2B5EF4-FFF2-40B4-BE49-F238E27FC236}">
                <a16:creationId xmlns:a16="http://schemas.microsoft.com/office/drawing/2014/main" xmlns="" id="{92CE63C6-58DB-4D58-ABB5-E9D919A9FEE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29526" y="4617090"/>
            <a:ext cx="2411606" cy="2126610"/>
          </a:xfrm>
          <a:prstGeom prst="rect">
            <a:avLst/>
          </a:prstGeom>
        </p:spPr>
      </p:pic>
      <p:pic>
        <p:nvPicPr>
          <p:cNvPr id="43" name="Image 42">
            <a:extLst>
              <a:ext uri="{FF2B5EF4-FFF2-40B4-BE49-F238E27FC236}">
                <a16:creationId xmlns:a16="http://schemas.microsoft.com/office/drawing/2014/main" xmlns="" id="{380DF4A2-4D83-443F-9BF7-1806D73E1A5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4095708" y="2015816"/>
            <a:ext cx="1864982" cy="2210376"/>
          </a:xfrm>
          <a:prstGeom prst="rect">
            <a:avLst/>
          </a:prstGeom>
        </p:spPr>
      </p:pic>
      <p:sp>
        <p:nvSpPr>
          <p:cNvPr id="44" name="Flèche : droite à entaille 43">
            <a:extLst>
              <a:ext uri="{FF2B5EF4-FFF2-40B4-BE49-F238E27FC236}">
                <a16:creationId xmlns:a16="http://schemas.microsoft.com/office/drawing/2014/main" xmlns="" id="{7E8C4EEC-C70C-4DBC-86C3-8515C090A411}"/>
              </a:ext>
            </a:extLst>
          </p:cNvPr>
          <p:cNvSpPr/>
          <p:nvPr/>
        </p:nvSpPr>
        <p:spPr>
          <a:xfrm>
            <a:off x="3125879" y="314216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lèche : angle droit 49">
            <a:extLst>
              <a:ext uri="{FF2B5EF4-FFF2-40B4-BE49-F238E27FC236}">
                <a16:creationId xmlns:a16="http://schemas.microsoft.com/office/drawing/2014/main" xmlns="" id="{589D83A3-483F-4AF7-8625-05DAA2DDA75E}"/>
              </a:ext>
            </a:extLst>
          </p:cNvPr>
          <p:cNvSpPr/>
          <p:nvPr/>
        </p:nvSpPr>
        <p:spPr>
          <a:xfrm rot="10800000">
            <a:off x="1693206" y="4252316"/>
            <a:ext cx="8987014" cy="729547"/>
          </a:xfrm>
          <a:prstGeom prst="bentUpArrow">
            <a:avLst>
              <a:gd name="adj1" fmla="val 17775"/>
              <a:gd name="adj2" fmla="val 19943"/>
              <a:gd name="adj3" fmla="val 160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 droite à entaille 50">
            <a:extLst>
              <a:ext uri="{FF2B5EF4-FFF2-40B4-BE49-F238E27FC236}">
                <a16:creationId xmlns:a16="http://schemas.microsoft.com/office/drawing/2014/main" xmlns="" id="{13256021-9667-46EA-8D7A-1F4347BBD86F}"/>
              </a:ext>
            </a:extLst>
          </p:cNvPr>
          <p:cNvSpPr/>
          <p:nvPr/>
        </p:nvSpPr>
        <p:spPr>
          <a:xfrm>
            <a:off x="6186713" y="314216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droite à entaille 52">
            <a:extLst>
              <a:ext uri="{FF2B5EF4-FFF2-40B4-BE49-F238E27FC236}">
                <a16:creationId xmlns:a16="http://schemas.microsoft.com/office/drawing/2014/main" xmlns="" id="{E3F0FBB5-CE40-4030-97DD-4658B1E3B495}"/>
              </a:ext>
            </a:extLst>
          </p:cNvPr>
          <p:cNvSpPr/>
          <p:nvPr/>
        </p:nvSpPr>
        <p:spPr>
          <a:xfrm>
            <a:off x="8922659" y="314216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èche : droite à entaille 53">
            <a:extLst>
              <a:ext uri="{FF2B5EF4-FFF2-40B4-BE49-F238E27FC236}">
                <a16:creationId xmlns:a16="http://schemas.microsoft.com/office/drawing/2014/main" xmlns="" id="{49299E81-ECF2-43B1-920C-4D64B0E69C15}"/>
              </a:ext>
            </a:extLst>
          </p:cNvPr>
          <p:cNvSpPr/>
          <p:nvPr/>
        </p:nvSpPr>
        <p:spPr>
          <a:xfrm>
            <a:off x="2961458" y="563062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èche : droite à entaille 54">
            <a:extLst>
              <a:ext uri="{FF2B5EF4-FFF2-40B4-BE49-F238E27FC236}">
                <a16:creationId xmlns:a16="http://schemas.microsoft.com/office/drawing/2014/main" xmlns="" id="{2E5B51A1-4187-4FF0-8128-95EAEEF08997}"/>
              </a:ext>
            </a:extLst>
          </p:cNvPr>
          <p:cNvSpPr/>
          <p:nvPr/>
        </p:nvSpPr>
        <p:spPr>
          <a:xfrm>
            <a:off x="5920692" y="563062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lèche : droite à entaille 55">
            <a:extLst>
              <a:ext uri="{FF2B5EF4-FFF2-40B4-BE49-F238E27FC236}">
                <a16:creationId xmlns:a16="http://schemas.microsoft.com/office/drawing/2014/main" xmlns="" id="{7FE6A79F-BF0C-49D3-923D-26DC16C3059E}"/>
              </a:ext>
            </a:extLst>
          </p:cNvPr>
          <p:cNvSpPr/>
          <p:nvPr/>
        </p:nvSpPr>
        <p:spPr>
          <a:xfrm>
            <a:off x="8758238" y="5630624"/>
            <a:ext cx="723631" cy="2219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xmlns="" id="{DE5EB215-27D0-489D-BF8F-E324C28350AB}"/>
              </a:ext>
            </a:extLst>
          </p:cNvPr>
          <p:cNvSpPr/>
          <p:nvPr/>
        </p:nvSpPr>
        <p:spPr>
          <a:xfrm>
            <a:off x="10535329" y="4021932"/>
            <a:ext cx="103195" cy="385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71120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11" name="wind.wav"/>
          </p:stSnd>
        </p:sndAc>
      </p:transition>
    </mc:Choice>
    <mc:Fallback>
      <p:transition spd="slow">
        <p:fade/>
        <p:sndAc>
          <p:stSnd>
            <p:snd r:embed="rId2" name="wind.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8596668" cy="1320800"/>
          </a:xfrm>
        </p:spPr>
        <p:txBody>
          <a:bodyPr/>
          <a:lstStyle/>
          <a:p>
            <a:r>
              <a:rPr lang="fr-FR" b="1" dirty="0"/>
              <a:t>V) Réalisation des jardinières</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481682" y="819585"/>
            <a:ext cx="11291218" cy="1560758"/>
          </a:xfrm>
        </p:spPr>
        <p:txBody>
          <a:bodyPr>
            <a:normAutofit/>
          </a:bodyPr>
          <a:lstStyle/>
          <a:p>
            <a:r>
              <a:rPr lang="fr-FR" sz="1600" dirty="0"/>
              <a:t>Initialement, les jardinières devaient être achetées dans le commerce. Après réflexion, nous avons décidé de les réaliser à base de palettes en bois dans une démarche de </a:t>
            </a:r>
            <a:r>
              <a:rPr lang="fr-FR" sz="1600" b="1" dirty="0">
                <a:solidFill>
                  <a:schemeClr val="accent5"/>
                </a:solidFill>
              </a:rPr>
              <a:t>surcyclage</a:t>
            </a:r>
            <a:r>
              <a:rPr lang="fr-FR" sz="1600" dirty="0"/>
              <a:t>.</a:t>
            </a:r>
          </a:p>
          <a:p>
            <a:r>
              <a:rPr lang="fr-FR" sz="1600" dirty="0"/>
              <a:t>Les palettes ont été récupérées puis démontées par Mme Verdi et M. Letellier.</a:t>
            </a:r>
          </a:p>
          <a:p>
            <a:r>
              <a:rPr lang="fr-FR" sz="1600" dirty="0"/>
              <a:t>La réalisation des jardinières a ensuite été menée par les élèves organisés en groupes de travail. </a:t>
            </a:r>
          </a:p>
          <a:p>
            <a:endParaRPr lang="fr-FR" sz="1600" dirty="0"/>
          </a:p>
          <a:p>
            <a:pPr marL="0" indent="0">
              <a:buNone/>
            </a:pPr>
            <a:endParaRPr lang="fr-FR" sz="1600" dirty="0"/>
          </a:p>
          <a:p>
            <a:pPr marL="0" indent="0">
              <a:buNone/>
            </a:pPr>
            <a:endParaRPr lang="fr-FR" sz="1600" dirty="0"/>
          </a:p>
          <a:p>
            <a:pPr marL="0" indent="0">
              <a:buNone/>
            </a:pPr>
            <a:endParaRPr lang="fr-FR" sz="1600" dirty="0"/>
          </a:p>
        </p:txBody>
      </p:sp>
      <p:sp>
        <p:nvSpPr>
          <p:cNvPr id="4" name="ZoneTexte 3">
            <a:extLst>
              <a:ext uri="{FF2B5EF4-FFF2-40B4-BE49-F238E27FC236}">
                <a16:creationId xmlns:a16="http://schemas.microsoft.com/office/drawing/2014/main" xmlns="" id="{A8BF1458-B91D-4BF0-8E3E-EC35E93549BD}"/>
              </a:ext>
            </a:extLst>
          </p:cNvPr>
          <p:cNvSpPr txBox="1"/>
          <p:nvPr/>
        </p:nvSpPr>
        <p:spPr>
          <a:xfrm>
            <a:off x="608077" y="6052011"/>
            <a:ext cx="5487923" cy="646331"/>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fr-FR" sz="1200" b="1" dirty="0">
                <a:solidFill>
                  <a:schemeClr val="accent5"/>
                </a:solidFill>
              </a:rPr>
              <a:t>Surcyclage</a:t>
            </a:r>
            <a:r>
              <a:rPr lang="fr-FR" sz="1200" dirty="0"/>
              <a:t> : action de récupérer des matériaux ou des produits dont on n'a plus l'usage afin de les transformer en matériaux ou produits de qualité ou d'utilité supérieure. Il s'agit donc d'un recyclage « par le haut ».</a:t>
            </a:r>
          </a:p>
        </p:txBody>
      </p:sp>
      <p:pic>
        <p:nvPicPr>
          <p:cNvPr id="6" name="Image 5">
            <a:extLst>
              <a:ext uri="{FF2B5EF4-FFF2-40B4-BE49-F238E27FC236}">
                <a16:creationId xmlns:a16="http://schemas.microsoft.com/office/drawing/2014/main" xmlns="" id="{86564B20-229B-4341-95B0-D0F80F2C8A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5782" y="3448012"/>
            <a:ext cx="3752816" cy="2110959"/>
          </a:xfrm>
          <a:prstGeom prst="rect">
            <a:avLst/>
          </a:prstGeom>
        </p:spPr>
      </p:pic>
      <p:sp>
        <p:nvSpPr>
          <p:cNvPr id="7" name="ZoneTexte 6">
            <a:extLst>
              <a:ext uri="{FF2B5EF4-FFF2-40B4-BE49-F238E27FC236}">
                <a16:creationId xmlns:a16="http://schemas.microsoft.com/office/drawing/2014/main" xmlns="" id="{FE0406D8-B222-48EB-A02E-ABEB45A6A85D}"/>
              </a:ext>
            </a:extLst>
          </p:cNvPr>
          <p:cNvSpPr txBox="1"/>
          <p:nvPr/>
        </p:nvSpPr>
        <p:spPr>
          <a:xfrm>
            <a:off x="265782" y="2409263"/>
            <a:ext cx="219801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Atelier 1 : </a:t>
            </a:r>
            <a:r>
              <a:rPr lang="fr-FR" dirty="0"/>
              <a:t>Traçage des mesures sur les planches brutes</a:t>
            </a:r>
          </a:p>
        </p:txBody>
      </p:sp>
      <p:sp>
        <p:nvSpPr>
          <p:cNvPr id="10" name="ZoneTexte 9">
            <a:extLst>
              <a:ext uri="{FF2B5EF4-FFF2-40B4-BE49-F238E27FC236}">
                <a16:creationId xmlns:a16="http://schemas.microsoft.com/office/drawing/2014/main" xmlns="" id="{76C85525-B65B-4778-9B60-62C2D02AC7FE}"/>
              </a:ext>
            </a:extLst>
          </p:cNvPr>
          <p:cNvSpPr txBox="1"/>
          <p:nvPr/>
        </p:nvSpPr>
        <p:spPr>
          <a:xfrm>
            <a:off x="4215399" y="2409263"/>
            <a:ext cx="361881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Atelier 2 : </a:t>
            </a:r>
            <a:r>
              <a:rPr lang="fr-FR" dirty="0"/>
              <a:t>Découpe des planches</a:t>
            </a:r>
          </a:p>
        </p:txBody>
      </p:sp>
      <p:pic>
        <p:nvPicPr>
          <p:cNvPr id="12" name="Image 11">
            <a:extLst>
              <a:ext uri="{FF2B5EF4-FFF2-40B4-BE49-F238E27FC236}">
                <a16:creationId xmlns:a16="http://schemas.microsoft.com/office/drawing/2014/main" xmlns="" id="{A4651BEC-AC63-4A5E-A76A-0AC702A837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15399" y="2903721"/>
            <a:ext cx="3958005" cy="2226378"/>
          </a:xfrm>
          <a:prstGeom prst="rect">
            <a:avLst/>
          </a:prstGeom>
        </p:spPr>
      </p:pic>
      <p:pic>
        <p:nvPicPr>
          <p:cNvPr id="14" name="Image 13">
            <a:extLst>
              <a:ext uri="{FF2B5EF4-FFF2-40B4-BE49-F238E27FC236}">
                <a16:creationId xmlns:a16="http://schemas.microsoft.com/office/drawing/2014/main" xmlns="" id="{D2B645FC-154F-4CC4-AEA8-A20B93E4F6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82819" y="4887602"/>
            <a:ext cx="3567142" cy="1487575"/>
          </a:xfrm>
          <a:prstGeom prst="rect">
            <a:avLst/>
          </a:prstGeom>
        </p:spPr>
      </p:pic>
      <p:pic>
        <p:nvPicPr>
          <p:cNvPr id="16" name="Image 15">
            <a:extLst>
              <a:ext uri="{FF2B5EF4-FFF2-40B4-BE49-F238E27FC236}">
                <a16:creationId xmlns:a16="http://schemas.microsoft.com/office/drawing/2014/main" xmlns="" id="{D42FB13C-FFB8-419A-B96D-AAA54174FE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82819" y="2959964"/>
            <a:ext cx="3567142" cy="1891435"/>
          </a:xfrm>
          <a:prstGeom prst="rect">
            <a:avLst/>
          </a:prstGeom>
        </p:spPr>
      </p:pic>
      <p:sp>
        <p:nvSpPr>
          <p:cNvPr id="17" name="ZoneTexte 16">
            <a:extLst>
              <a:ext uri="{FF2B5EF4-FFF2-40B4-BE49-F238E27FC236}">
                <a16:creationId xmlns:a16="http://schemas.microsoft.com/office/drawing/2014/main" xmlns="" id="{F437DC1F-61E8-4A25-A7DA-886B97C7B258}"/>
              </a:ext>
            </a:extLst>
          </p:cNvPr>
          <p:cNvSpPr txBox="1"/>
          <p:nvPr/>
        </p:nvSpPr>
        <p:spPr>
          <a:xfrm>
            <a:off x="8382819" y="2484498"/>
            <a:ext cx="354339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Atelier 3 : </a:t>
            </a:r>
            <a:r>
              <a:rPr lang="fr-FR" dirty="0"/>
              <a:t>Ponçage des planches</a:t>
            </a:r>
          </a:p>
        </p:txBody>
      </p:sp>
    </p:spTree>
    <p:extLst>
      <p:ext uri="{BB962C8B-B14F-4D97-AF65-F5344CB8AC3E}">
        <p14:creationId xmlns:p14="http://schemas.microsoft.com/office/powerpoint/2010/main" val="22561255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7" name="wind.wav"/>
          </p:stSnd>
        </p:sndAc>
      </p:transition>
    </mc:Choice>
    <mc:Fallback>
      <p:transition spd="slow">
        <p:fade/>
        <p:sndAc>
          <p:stSnd>
            <p:snd r:embed="rId2" name="wind.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494264" y="114300"/>
            <a:ext cx="8596668" cy="1320800"/>
          </a:xfrm>
        </p:spPr>
        <p:txBody>
          <a:bodyPr/>
          <a:lstStyle/>
          <a:p>
            <a:r>
              <a:rPr lang="fr-FR" b="1" dirty="0"/>
              <a:t>V) Réalisation des jardinières</a:t>
            </a:r>
            <a:endParaRPr lang="fr-FR" b="1" u="sng" dirty="0"/>
          </a:p>
        </p:txBody>
      </p:sp>
      <p:sp>
        <p:nvSpPr>
          <p:cNvPr id="7" name="ZoneTexte 6">
            <a:extLst>
              <a:ext uri="{FF2B5EF4-FFF2-40B4-BE49-F238E27FC236}">
                <a16:creationId xmlns:a16="http://schemas.microsoft.com/office/drawing/2014/main" xmlns="" id="{FE0406D8-B222-48EB-A02E-ABEB45A6A85D}"/>
              </a:ext>
            </a:extLst>
          </p:cNvPr>
          <p:cNvSpPr txBox="1"/>
          <p:nvPr/>
        </p:nvSpPr>
        <p:spPr>
          <a:xfrm>
            <a:off x="298175" y="1048025"/>
            <a:ext cx="407398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Atelier 4 : </a:t>
            </a:r>
            <a:r>
              <a:rPr lang="fr-FR" dirty="0">
                <a:ln w="0"/>
                <a:solidFill>
                  <a:schemeClr val="bg1"/>
                </a:solidFill>
                <a:effectLst>
                  <a:outerShdw blurRad="38100" dist="19050" dir="2700000" algn="tl" rotWithShape="0">
                    <a:schemeClr val="dk1">
                      <a:alpha val="40000"/>
                    </a:schemeClr>
                  </a:outerShdw>
                </a:effectLst>
              </a:rPr>
              <a:t>Assemblage des planches des  jardinières par vissage </a:t>
            </a:r>
            <a:endParaRPr lang="fr-FR" dirty="0">
              <a:solidFill>
                <a:schemeClr val="bg1"/>
              </a:solidFill>
            </a:endParaRPr>
          </a:p>
        </p:txBody>
      </p:sp>
      <p:sp>
        <p:nvSpPr>
          <p:cNvPr id="10" name="ZoneTexte 9">
            <a:extLst>
              <a:ext uri="{FF2B5EF4-FFF2-40B4-BE49-F238E27FC236}">
                <a16:creationId xmlns:a16="http://schemas.microsoft.com/office/drawing/2014/main" xmlns="" id="{76C85525-B65B-4778-9B60-62C2D02AC7FE}"/>
              </a:ext>
            </a:extLst>
          </p:cNvPr>
          <p:cNvSpPr txBox="1"/>
          <p:nvPr/>
        </p:nvSpPr>
        <p:spPr>
          <a:xfrm>
            <a:off x="6086288" y="1001858"/>
            <a:ext cx="540576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Résultat final : </a:t>
            </a:r>
            <a:r>
              <a:rPr lang="fr-FR" dirty="0"/>
              <a:t>Quelques jardinières terminées</a:t>
            </a:r>
          </a:p>
        </p:txBody>
      </p:sp>
      <p:pic>
        <p:nvPicPr>
          <p:cNvPr id="15" name="Image 14">
            <a:extLst>
              <a:ext uri="{FF2B5EF4-FFF2-40B4-BE49-F238E27FC236}">
                <a16:creationId xmlns:a16="http://schemas.microsoft.com/office/drawing/2014/main" xmlns="" id="{CC8A8E3A-ED2D-42C7-A0F3-B603FBE128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58175" y="4102972"/>
            <a:ext cx="3635651" cy="2640728"/>
          </a:xfrm>
          <a:prstGeom prst="rect">
            <a:avLst/>
          </a:prstGeom>
        </p:spPr>
      </p:pic>
      <p:pic>
        <p:nvPicPr>
          <p:cNvPr id="23" name="Image 22">
            <a:extLst>
              <a:ext uri="{FF2B5EF4-FFF2-40B4-BE49-F238E27FC236}">
                <a16:creationId xmlns:a16="http://schemas.microsoft.com/office/drawing/2014/main" xmlns="" id="{901A9E13-CD15-49D7-8248-80CA5E52A42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8175" y="1823503"/>
            <a:ext cx="4492897" cy="3539072"/>
          </a:xfrm>
          <a:prstGeom prst="rect">
            <a:avLst/>
          </a:prstGeom>
        </p:spPr>
      </p:pic>
      <p:sp>
        <p:nvSpPr>
          <p:cNvPr id="25" name="ZoneTexte 24">
            <a:extLst>
              <a:ext uri="{FF2B5EF4-FFF2-40B4-BE49-F238E27FC236}">
                <a16:creationId xmlns:a16="http://schemas.microsoft.com/office/drawing/2014/main" xmlns="" id="{3DD2369E-1167-428A-90D0-322CBA1249D8}"/>
              </a:ext>
            </a:extLst>
          </p:cNvPr>
          <p:cNvSpPr txBox="1"/>
          <p:nvPr/>
        </p:nvSpPr>
        <p:spPr>
          <a:xfrm>
            <a:off x="298174" y="5885639"/>
            <a:ext cx="339156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Atelier 5 : </a:t>
            </a:r>
            <a:r>
              <a:rPr lang="fr-FR" dirty="0">
                <a:ln w="0"/>
                <a:solidFill>
                  <a:schemeClr val="bg1"/>
                </a:solidFill>
                <a:effectLst>
                  <a:outerShdw blurRad="38100" dist="19050" dir="2700000" algn="tl" rotWithShape="0">
                    <a:schemeClr val="dk1">
                      <a:alpha val="40000"/>
                    </a:schemeClr>
                  </a:outerShdw>
                </a:effectLst>
              </a:rPr>
              <a:t>Photoreportage de la réalisation des jardinières</a:t>
            </a:r>
            <a:endParaRPr lang="fr-FR" dirty="0">
              <a:solidFill>
                <a:schemeClr val="bg1"/>
              </a:solidFill>
            </a:endParaRPr>
          </a:p>
        </p:txBody>
      </p:sp>
      <p:pic>
        <p:nvPicPr>
          <p:cNvPr id="6" name="Image 5">
            <a:extLst>
              <a:ext uri="{FF2B5EF4-FFF2-40B4-BE49-F238E27FC236}">
                <a16:creationId xmlns:a16="http://schemas.microsoft.com/office/drawing/2014/main" xmlns="" id="{8BCB77E9-AB87-44A4-8360-8DE2A3BB457F}"/>
              </a:ext>
            </a:extLst>
          </p:cNvPr>
          <p:cNvPicPr>
            <a:picLocks noChangeAspect="1"/>
          </p:cNvPicPr>
          <p:nvPr/>
        </p:nvPicPr>
        <p:blipFill>
          <a:blip r:embed="rId5"/>
          <a:stretch>
            <a:fillRect/>
          </a:stretch>
        </p:blipFill>
        <p:spPr>
          <a:xfrm>
            <a:off x="3689737" y="5599175"/>
            <a:ext cx="760921" cy="1144525"/>
          </a:xfrm>
          <a:prstGeom prst="rect">
            <a:avLst/>
          </a:prstGeom>
        </p:spPr>
      </p:pic>
      <p:pic>
        <p:nvPicPr>
          <p:cNvPr id="9" name="Image 8">
            <a:extLst>
              <a:ext uri="{FF2B5EF4-FFF2-40B4-BE49-F238E27FC236}">
                <a16:creationId xmlns:a16="http://schemas.microsoft.com/office/drawing/2014/main" xmlns="" id="{63256555-BE30-458B-B238-A9155F0D02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8275" y="2155149"/>
            <a:ext cx="2854703" cy="3806270"/>
          </a:xfrm>
          <a:prstGeom prst="rect">
            <a:avLst/>
          </a:prstGeom>
        </p:spPr>
      </p:pic>
      <p:pic>
        <p:nvPicPr>
          <p:cNvPr id="14" name="Image 13">
            <a:extLst>
              <a:ext uri="{FF2B5EF4-FFF2-40B4-BE49-F238E27FC236}">
                <a16:creationId xmlns:a16="http://schemas.microsoft.com/office/drawing/2014/main" xmlns="" id="{BC9A57B7-FADA-4CE8-8D2A-055559F8FD99}"/>
              </a:ext>
            </a:extLst>
          </p:cNvPr>
          <p:cNvPicPr>
            <a:picLocks noChangeAspect="1"/>
          </p:cNvPicPr>
          <p:nvPr/>
        </p:nvPicPr>
        <p:blipFill>
          <a:blip r:embed="rId7"/>
          <a:stretch>
            <a:fillRect/>
          </a:stretch>
        </p:blipFill>
        <p:spPr>
          <a:xfrm>
            <a:off x="8258172" y="1519916"/>
            <a:ext cx="3635652" cy="2435136"/>
          </a:xfrm>
          <a:prstGeom prst="rect">
            <a:avLst/>
          </a:prstGeom>
        </p:spPr>
      </p:pic>
    </p:spTree>
    <p:extLst>
      <p:ext uri="{BB962C8B-B14F-4D97-AF65-F5344CB8AC3E}">
        <p14:creationId xmlns:p14="http://schemas.microsoft.com/office/powerpoint/2010/main" val="37429644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8" name="wind.wav"/>
          </p:stSnd>
        </p:sndAc>
      </p:transition>
    </mc:Choice>
    <mc:Fallback>
      <p:transition spd="slow">
        <p:fade/>
        <p:sndAc>
          <p:stSnd>
            <p:snd r:embed="rId2" name="wind.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A75BE0-D565-4C3C-B9CF-C7B546E2314C}"/>
              </a:ext>
            </a:extLst>
          </p:cNvPr>
          <p:cNvSpPr>
            <a:spLocks noGrp="1"/>
          </p:cNvSpPr>
          <p:nvPr>
            <p:ph type="title"/>
          </p:nvPr>
        </p:nvSpPr>
        <p:spPr>
          <a:xfrm>
            <a:off x="537634" y="114300"/>
            <a:ext cx="11006666" cy="1320800"/>
          </a:xfrm>
        </p:spPr>
        <p:txBody>
          <a:bodyPr/>
          <a:lstStyle/>
          <a:p>
            <a:r>
              <a:rPr lang="fr-FR" b="1" dirty="0"/>
              <a:t>VI) Préparation des jardinières et semis</a:t>
            </a:r>
            <a:endParaRPr lang="fr-FR" b="1" u="sng" dirty="0"/>
          </a:p>
        </p:txBody>
      </p:sp>
      <p:sp>
        <p:nvSpPr>
          <p:cNvPr id="3" name="Espace réservé du contenu 2">
            <a:extLst>
              <a:ext uri="{FF2B5EF4-FFF2-40B4-BE49-F238E27FC236}">
                <a16:creationId xmlns:a16="http://schemas.microsoft.com/office/drawing/2014/main" xmlns="" id="{A49508FF-67FD-4011-83E5-3BF7A95658B7}"/>
              </a:ext>
            </a:extLst>
          </p:cNvPr>
          <p:cNvSpPr>
            <a:spLocks noGrp="1"/>
          </p:cNvSpPr>
          <p:nvPr>
            <p:ph idx="1"/>
          </p:nvPr>
        </p:nvSpPr>
        <p:spPr>
          <a:xfrm>
            <a:off x="467784" y="774700"/>
            <a:ext cx="11146366" cy="1320800"/>
          </a:xfrm>
        </p:spPr>
        <p:txBody>
          <a:bodyPr>
            <a:normAutofit/>
          </a:bodyPr>
          <a:lstStyle/>
          <a:p>
            <a:r>
              <a:rPr lang="fr-FR" sz="1600" dirty="0"/>
              <a:t>La fermeture des établissements scolaires a perturbé notre organisation. Mme Pauline Lecomte , agricultrice de l’association écologique « </a:t>
            </a:r>
            <a:r>
              <a:rPr lang="fr-FR" sz="1600" i="1" dirty="0" err="1"/>
              <a:t>Paese</a:t>
            </a:r>
            <a:r>
              <a:rPr lang="fr-FR" sz="1600" i="1" dirty="0"/>
              <a:t> d’</a:t>
            </a:r>
            <a:r>
              <a:rPr lang="fr-FR" sz="1600" i="1" dirty="0" err="1"/>
              <a:t>Avvene</a:t>
            </a:r>
            <a:r>
              <a:rPr lang="fr-FR" sz="1600" i="1" dirty="0"/>
              <a:t> </a:t>
            </a:r>
            <a:r>
              <a:rPr lang="fr-FR" sz="1600" dirty="0"/>
              <a:t>» devait venir au collège le 6 avril 2021 pour réaliser la préparation des jardinières et le semis des graines avec les élèves.</a:t>
            </a:r>
          </a:p>
          <a:p>
            <a:r>
              <a:rPr lang="fr-FR" sz="1600" dirty="0"/>
              <a:t>Nous avons donc dû réaliser cette étape du projet sans elle juste avant la fermeture du collège.</a:t>
            </a:r>
          </a:p>
          <a:p>
            <a:endParaRPr lang="fr-FR" sz="1600" dirty="0"/>
          </a:p>
          <a:p>
            <a:pPr marL="0" indent="0">
              <a:buNone/>
            </a:pPr>
            <a:endParaRPr lang="fr-FR" sz="1600" dirty="0"/>
          </a:p>
          <a:p>
            <a:pPr marL="0" indent="0">
              <a:buNone/>
            </a:pPr>
            <a:endParaRPr lang="fr-FR" sz="1600" dirty="0"/>
          </a:p>
          <a:p>
            <a:pPr marL="0" indent="0">
              <a:buNone/>
            </a:pPr>
            <a:endParaRPr lang="fr-FR" sz="1600" dirty="0"/>
          </a:p>
        </p:txBody>
      </p:sp>
      <p:pic>
        <p:nvPicPr>
          <p:cNvPr id="8" name="Image 7">
            <a:extLst>
              <a:ext uri="{FF2B5EF4-FFF2-40B4-BE49-F238E27FC236}">
                <a16:creationId xmlns:a16="http://schemas.microsoft.com/office/drawing/2014/main" xmlns="" id="{BD8C0A53-FB17-4CBA-B12E-96860AAE91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000" y="2877122"/>
            <a:ext cx="2846362" cy="3795148"/>
          </a:xfrm>
          <a:prstGeom prst="rect">
            <a:avLst/>
          </a:prstGeom>
        </p:spPr>
      </p:pic>
      <p:sp>
        <p:nvSpPr>
          <p:cNvPr id="15" name="ZoneTexte 14">
            <a:extLst>
              <a:ext uri="{FF2B5EF4-FFF2-40B4-BE49-F238E27FC236}">
                <a16:creationId xmlns:a16="http://schemas.microsoft.com/office/drawing/2014/main" xmlns="" id="{45C2CC2D-8668-44B4-8577-6EA35E646960}"/>
              </a:ext>
            </a:extLst>
          </p:cNvPr>
          <p:cNvSpPr txBox="1"/>
          <p:nvPr/>
        </p:nvSpPr>
        <p:spPr>
          <a:xfrm>
            <a:off x="692931" y="2121016"/>
            <a:ext cx="24765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1 : </a:t>
            </a:r>
            <a:r>
              <a:rPr lang="fr-FR" dirty="0"/>
              <a:t>Mise en place du géotextile </a:t>
            </a:r>
          </a:p>
        </p:txBody>
      </p:sp>
      <p:pic>
        <p:nvPicPr>
          <p:cNvPr id="18" name="Image 17">
            <a:extLst>
              <a:ext uri="{FF2B5EF4-FFF2-40B4-BE49-F238E27FC236}">
                <a16:creationId xmlns:a16="http://schemas.microsoft.com/office/drawing/2014/main" xmlns="" id="{F2025164-C94E-419F-8BEA-CE80F92D7D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62493" y="2998487"/>
            <a:ext cx="3034702" cy="3084813"/>
          </a:xfrm>
          <a:prstGeom prst="rect">
            <a:avLst/>
          </a:prstGeom>
        </p:spPr>
      </p:pic>
      <p:sp>
        <p:nvSpPr>
          <p:cNvPr id="19" name="ZoneTexte 18">
            <a:extLst>
              <a:ext uri="{FF2B5EF4-FFF2-40B4-BE49-F238E27FC236}">
                <a16:creationId xmlns:a16="http://schemas.microsoft.com/office/drawing/2014/main" xmlns="" id="{D61A75A6-CEBC-4E2F-9379-D06FEFABDC08}"/>
              </a:ext>
            </a:extLst>
          </p:cNvPr>
          <p:cNvSpPr txBox="1"/>
          <p:nvPr/>
        </p:nvSpPr>
        <p:spPr>
          <a:xfrm>
            <a:off x="4532890" y="2217480"/>
            <a:ext cx="249390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2 : </a:t>
            </a:r>
            <a:r>
              <a:rPr lang="fr-FR" dirty="0"/>
              <a:t>Mélange du sable et du substrat</a:t>
            </a:r>
          </a:p>
        </p:txBody>
      </p:sp>
      <p:sp>
        <p:nvSpPr>
          <p:cNvPr id="9" name="ZoneTexte 8">
            <a:extLst>
              <a:ext uri="{FF2B5EF4-FFF2-40B4-BE49-F238E27FC236}">
                <a16:creationId xmlns:a16="http://schemas.microsoft.com/office/drawing/2014/main" xmlns="" id="{3EDB7E55-5FEB-4C56-838F-DB44CDFF277B}"/>
              </a:ext>
            </a:extLst>
          </p:cNvPr>
          <p:cNvSpPr txBox="1"/>
          <p:nvPr/>
        </p:nvSpPr>
        <p:spPr>
          <a:xfrm>
            <a:off x="8209324" y="2118240"/>
            <a:ext cx="336037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a:ln w="0"/>
                <a:solidFill>
                  <a:schemeClr val="tx1"/>
                </a:solidFill>
                <a:effectLst>
                  <a:outerShdw blurRad="38100" dist="19050" dir="2700000" algn="tl" rotWithShape="0">
                    <a:schemeClr val="dk1">
                      <a:alpha val="40000"/>
                    </a:schemeClr>
                  </a:outerShdw>
                </a:effectLst>
              </a:rPr>
              <a:t>Étape 3 : </a:t>
            </a:r>
            <a:r>
              <a:rPr lang="fr-FR" dirty="0"/>
              <a:t>Remplissage de la jardinière avec le mélange</a:t>
            </a:r>
          </a:p>
        </p:txBody>
      </p:sp>
      <p:pic>
        <p:nvPicPr>
          <p:cNvPr id="10" name="Image 9">
            <a:extLst>
              <a:ext uri="{FF2B5EF4-FFF2-40B4-BE49-F238E27FC236}">
                <a16:creationId xmlns:a16="http://schemas.microsoft.com/office/drawing/2014/main" xmlns="" id="{7B4ADFE4-C956-45F4-A778-7D99B0D911A6}"/>
              </a:ext>
            </a:extLst>
          </p:cNvPr>
          <p:cNvPicPr>
            <a:picLocks noChangeAspect="1"/>
          </p:cNvPicPr>
          <p:nvPr/>
        </p:nvPicPr>
        <p:blipFill>
          <a:blip r:embed="rId5"/>
          <a:stretch>
            <a:fillRect/>
          </a:stretch>
        </p:blipFill>
        <p:spPr>
          <a:xfrm>
            <a:off x="8397664" y="2877122"/>
            <a:ext cx="2846362" cy="3795149"/>
          </a:xfrm>
          <a:prstGeom prst="rect">
            <a:avLst/>
          </a:prstGeom>
        </p:spPr>
      </p:pic>
    </p:spTree>
    <p:extLst>
      <p:ext uri="{BB962C8B-B14F-4D97-AF65-F5344CB8AC3E}">
        <p14:creationId xmlns:p14="http://schemas.microsoft.com/office/powerpoint/2010/main" val="10958103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sndAc>
          <p:stSnd>
            <p:snd r:embed="rId6" name="wind.wav"/>
          </p:stSnd>
        </p:sndAc>
      </p:transition>
    </mc:Choice>
    <mc:Fallback>
      <p:transition spd="slow">
        <p:fade/>
        <p:sndAc>
          <p:stSnd>
            <p:snd r:embed="rId2" name="wind.wav"/>
          </p:stSnd>
        </p:sndAc>
      </p:transition>
    </mc:Fallback>
  </mc:AlternateContent>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65EBD3-98B5-4FD2-8FAF-5D4022A9F7F4}">
  <ds:schemaRefs>
    <ds:schemaRef ds:uri="http://schemas.openxmlformats.org/package/2006/metadata/core-properties"/>
    <ds:schemaRef ds:uri="http://purl.org/dc/dcmitype/"/>
    <ds:schemaRef ds:uri="http://www.w3.org/XML/1998/namespace"/>
    <ds:schemaRef ds:uri="http://schemas.microsoft.com/office/2006/metadata/properties"/>
    <ds:schemaRef ds:uri="http://schemas.microsoft.com/office/2006/documentManagement/types"/>
    <ds:schemaRef ds:uri="http://purl.org/dc/elements/1.1/"/>
    <ds:schemaRef ds:uri="16c05727-aa75-4e4a-9b5f-8a80a1165891"/>
    <ds:schemaRef ds:uri="http://purl.org/dc/terms/"/>
    <ds:schemaRef ds:uri="71af3243-3dd4-4a8d-8c0d-dd76da1f02a5"/>
    <ds:schemaRef ds:uri="http://schemas.microsoft.com/office/infopath/2007/PartnerControls"/>
  </ds:schemaRefs>
</ds:datastoreItem>
</file>

<file path=customXml/itemProps3.xml><?xml version="1.0" encoding="utf-8"?>
<ds:datastoreItem xmlns:ds="http://schemas.openxmlformats.org/officeDocument/2006/customXml" ds:itemID="{204E1485-0760-4ABF-A612-28A97B86DF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TM02900688[[fn=Facette]]</Template>
  <TotalTime>1237</TotalTime>
  <Words>1228</Words>
  <Application>Microsoft Office PowerPoint</Application>
  <PresentationFormat>Personnalisé</PresentationFormat>
  <Paragraphs>130</Paragraphs>
  <Slides>12</Slides>
  <Notes>1</Notes>
  <HiddenSlides>0</HiddenSlides>
  <MMClips>0</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Facette</vt:lpstr>
      <vt:lpstr>Permaculture en serre  automatisée et autonome</vt:lpstr>
      <vt:lpstr>I) Présentation du projet</vt:lpstr>
      <vt:lpstr>II) Préparation de l’automatisation de la serre (Technologie)</vt:lpstr>
      <vt:lpstr>II) Préparation de l’automatisation de la serre (Technologie)</vt:lpstr>
      <vt:lpstr>III) Préparation sur le thème « L’énergie et ses conversions (Physique-Chimie)​</vt:lpstr>
      <vt:lpstr>IV) Assemblage de la Serre</vt:lpstr>
      <vt:lpstr>V) Réalisation des jardinières</vt:lpstr>
      <vt:lpstr>V) Réalisation des jardinières</vt:lpstr>
      <vt:lpstr>VI) Préparation des jardinières et semis</vt:lpstr>
      <vt:lpstr>VI) Préparation des jardinières et semis</vt:lpstr>
      <vt:lpstr>VI) Préparation des jardinières et semis</vt:lpstr>
      <vt:lpstr>VII) Bilan et perspectives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Permaculture en serre  automatisée et autonome</dc:title>
  <dc:creator>Nat&amp;Nico</dc:creator>
  <cp:lastModifiedBy>SOLER Brigitte</cp:lastModifiedBy>
  <cp:revision>67</cp:revision>
  <dcterms:created xsi:type="dcterms:W3CDTF">2021-04-15T09:53:43Z</dcterms:created>
  <dcterms:modified xsi:type="dcterms:W3CDTF">2021-04-21T09:31:36Z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