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30" autoAdjust="0"/>
    <p:restoredTop sz="94660"/>
  </p:normalViewPr>
  <p:slideViewPr>
    <p:cSldViewPr snapToGrid="0">
      <p:cViewPr varScale="1">
        <p:scale>
          <a:sx n="114" d="100"/>
          <a:sy n="114" d="100"/>
        </p:scale>
        <p:origin x="62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2CA068B-505C-41E0-925C-95D87AC820E7}" type="datetimeFigureOut">
              <a:rPr lang="fr-FR" smtClean="0"/>
              <a:t>11/04/2021</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4C82788-BF2F-4343-B7E3-32EA2E07FBBE}" type="slidenum">
              <a:rPr lang="fr-FR" smtClean="0"/>
              <a:t>‹N°›</a:t>
            </a:fld>
            <a:endParaRPr lang="fr-FR"/>
          </a:p>
        </p:txBody>
      </p:sp>
    </p:spTree>
    <p:extLst>
      <p:ext uri="{BB962C8B-B14F-4D97-AF65-F5344CB8AC3E}">
        <p14:creationId xmlns:p14="http://schemas.microsoft.com/office/powerpoint/2010/main" val="29558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2CA068B-505C-41E0-925C-95D87AC820E7}" type="datetimeFigureOut">
              <a:rPr lang="fr-FR" smtClean="0"/>
              <a:t>11/04/2021</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4C82788-BF2F-4343-B7E3-32EA2E07FBBE}" type="slidenum">
              <a:rPr lang="fr-FR" smtClean="0"/>
              <a:t>‹N°›</a:t>
            </a:fld>
            <a:endParaRPr lang="fr-FR"/>
          </a:p>
        </p:txBody>
      </p:sp>
    </p:spTree>
    <p:extLst>
      <p:ext uri="{BB962C8B-B14F-4D97-AF65-F5344CB8AC3E}">
        <p14:creationId xmlns:p14="http://schemas.microsoft.com/office/powerpoint/2010/main" val="1047828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2CA068B-505C-41E0-925C-95D87AC820E7}" type="datetimeFigureOut">
              <a:rPr lang="fr-FR" smtClean="0"/>
              <a:t>11/04/2021</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4C82788-BF2F-4343-B7E3-32EA2E07FBBE}" type="slidenum">
              <a:rPr lang="fr-FR" smtClean="0"/>
              <a:t>‹N°›</a:t>
            </a:fld>
            <a:endParaRPr lang="fr-F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89265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22CA068B-505C-41E0-925C-95D87AC820E7}" type="datetimeFigureOut">
              <a:rPr lang="fr-FR" smtClean="0"/>
              <a:t>11/04/2021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4C82788-BF2F-4343-B7E3-32EA2E07FBBE}" type="slidenum">
              <a:rPr lang="fr-FR" smtClean="0"/>
              <a:t>‹N°›</a:t>
            </a:fld>
            <a:endParaRPr lang="fr-FR"/>
          </a:p>
        </p:txBody>
      </p:sp>
    </p:spTree>
    <p:extLst>
      <p:ext uri="{BB962C8B-B14F-4D97-AF65-F5344CB8AC3E}">
        <p14:creationId xmlns:p14="http://schemas.microsoft.com/office/powerpoint/2010/main" val="4025562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22CA068B-505C-41E0-925C-95D87AC820E7}" type="datetimeFigureOut">
              <a:rPr lang="fr-FR" smtClean="0"/>
              <a:t>11/04/2021</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4C82788-BF2F-4343-B7E3-32EA2E07FBBE}" type="slidenum">
              <a:rPr lang="fr-FR" smtClean="0"/>
              <a:t>‹N°›</a:t>
            </a:fld>
            <a:endParaRPr lang="fr-F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95006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22CA068B-505C-41E0-925C-95D87AC820E7}" type="datetimeFigureOut">
              <a:rPr lang="fr-FR" smtClean="0"/>
              <a:t>11/04/2021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4C82788-BF2F-4343-B7E3-32EA2E07FBBE}" type="slidenum">
              <a:rPr lang="fr-FR" smtClean="0"/>
              <a:t>‹N°›</a:t>
            </a:fld>
            <a:endParaRPr lang="fr-FR"/>
          </a:p>
        </p:txBody>
      </p:sp>
    </p:spTree>
    <p:extLst>
      <p:ext uri="{BB962C8B-B14F-4D97-AF65-F5344CB8AC3E}">
        <p14:creationId xmlns:p14="http://schemas.microsoft.com/office/powerpoint/2010/main" val="4086927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2CA068B-505C-41E0-925C-95D87AC820E7}" type="datetimeFigureOut">
              <a:rPr lang="fr-FR" smtClean="0"/>
              <a:t>11/04/2021</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4C82788-BF2F-4343-B7E3-32EA2E07FBBE}" type="slidenum">
              <a:rPr lang="fr-FR" smtClean="0"/>
              <a:t>‹N°›</a:t>
            </a:fld>
            <a:endParaRPr lang="fr-FR"/>
          </a:p>
        </p:txBody>
      </p:sp>
    </p:spTree>
    <p:extLst>
      <p:ext uri="{BB962C8B-B14F-4D97-AF65-F5344CB8AC3E}">
        <p14:creationId xmlns:p14="http://schemas.microsoft.com/office/powerpoint/2010/main" val="34497341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2CA068B-505C-41E0-925C-95D87AC820E7}" type="datetimeFigureOut">
              <a:rPr lang="fr-FR" smtClean="0"/>
              <a:t>11/04/2021</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4C82788-BF2F-4343-B7E3-32EA2E07FBBE}" type="slidenum">
              <a:rPr lang="fr-FR" smtClean="0"/>
              <a:t>‹N°›</a:t>
            </a:fld>
            <a:endParaRPr lang="fr-FR"/>
          </a:p>
        </p:txBody>
      </p:sp>
    </p:spTree>
    <p:extLst>
      <p:ext uri="{BB962C8B-B14F-4D97-AF65-F5344CB8AC3E}">
        <p14:creationId xmlns:p14="http://schemas.microsoft.com/office/powerpoint/2010/main" val="19920126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2CA068B-505C-41E0-925C-95D87AC820E7}" type="datetimeFigureOut">
              <a:rPr lang="fr-FR" smtClean="0"/>
              <a:t>11/04/2021</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4C82788-BF2F-4343-B7E3-32EA2E07FBBE}" type="slidenum">
              <a:rPr lang="fr-FR" smtClean="0"/>
              <a:t>‹N°›</a:t>
            </a:fld>
            <a:endParaRPr lang="fr-FR"/>
          </a:p>
        </p:txBody>
      </p:sp>
    </p:spTree>
    <p:extLst>
      <p:ext uri="{BB962C8B-B14F-4D97-AF65-F5344CB8AC3E}">
        <p14:creationId xmlns:p14="http://schemas.microsoft.com/office/powerpoint/2010/main" val="1371517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2CA068B-505C-41E0-925C-95D87AC820E7}" type="datetimeFigureOut">
              <a:rPr lang="fr-FR" smtClean="0"/>
              <a:t>11/04/2021</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4C82788-BF2F-4343-B7E3-32EA2E07FBBE}" type="slidenum">
              <a:rPr lang="fr-FR" smtClean="0"/>
              <a:t>‹N°›</a:t>
            </a:fld>
            <a:endParaRPr lang="fr-FR"/>
          </a:p>
        </p:txBody>
      </p:sp>
    </p:spTree>
    <p:extLst>
      <p:ext uri="{BB962C8B-B14F-4D97-AF65-F5344CB8AC3E}">
        <p14:creationId xmlns:p14="http://schemas.microsoft.com/office/powerpoint/2010/main" val="40947431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2CA068B-505C-41E0-925C-95D87AC820E7}" type="datetimeFigureOut">
              <a:rPr lang="fr-FR" smtClean="0"/>
              <a:t>11/04/2021</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4C82788-BF2F-4343-B7E3-32EA2E07FBBE}" type="slidenum">
              <a:rPr lang="fr-FR" smtClean="0"/>
              <a:t>‹N°›</a:t>
            </a:fld>
            <a:endParaRPr lang="fr-FR"/>
          </a:p>
        </p:txBody>
      </p:sp>
    </p:spTree>
    <p:extLst>
      <p:ext uri="{BB962C8B-B14F-4D97-AF65-F5344CB8AC3E}">
        <p14:creationId xmlns:p14="http://schemas.microsoft.com/office/powerpoint/2010/main" val="36858865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2CA068B-505C-41E0-925C-95D87AC820E7}" type="datetimeFigureOut">
              <a:rPr lang="fr-FR" smtClean="0"/>
              <a:t>11/04/2021</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4C82788-BF2F-4343-B7E3-32EA2E07FBBE}" type="slidenum">
              <a:rPr lang="fr-FR" smtClean="0"/>
              <a:t>‹N°›</a:t>
            </a:fld>
            <a:endParaRPr lang="fr-FR"/>
          </a:p>
        </p:txBody>
      </p:sp>
    </p:spTree>
    <p:extLst>
      <p:ext uri="{BB962C8B-B14F-4D97-AF65-F5344CB8AC3E}">
        <p14:creationId xmlns:p14="http://schemas.microsoft.com/office/powerpoint/2010/main" val="797676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2CA068B-505C-41E0-925C-95D87AC820E7}" type="datetimeFigureOut">
              <a:rPr lang="fr-FR" smtClean="0"/>
              <a:t>11/04/2021</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4C82788-BF2F-4343-B7E3-32EA2E07FBBE}" type="slidenum">
              <a:rPr lang="fr-FR" smtClean="0"/>
              <a:t>‹N°›</a:t>
            </a:fld>
            <a:endParaRPr lang="fr-FR"/>
          </a:p>
        </p:txBody>
      </p:sp>
    </p:spTree>
    <p:extLst>
      <p:ext uri="{BB962C8B-B14F-4D97-AF65-F5344CB8AC3E}">
        <p14:creationId xmlns:p14="http://schemas.microsoft.com/office/powerpoint/2010/main" val="4169251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CA068B-505C-41E0-925C-95D87AC820E7}" type="datetimeFigureOut">
              <a:rPr lang="fr-FR" smtClean="0"/>
              <a:t>11/04/2021</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4C82788-BF2F-4343-B7E3-32EA2E07FBBE}" type="slidenum">
              <a:rPr lang="fr-FR" smtClean="0"/>
              <a:t>‹N°›</a:t>
            </a:fld>
            <a:endParaRPr lang="fr-FR"/>
          </a:p>
        </p:txBody>
      </p:sp>
    </p:spTree>
    <p:extLst>
      <p:ext uri="{BB962C8B-B14F-4D97-AF65-F5344CB8AC3E}">
        <p14:creationId xmlns:p14="http://schemas.microsoft.com/office/powerpoint/2010/main" val="22758549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2CA068B-505C-41E0-925C-95D87AC820E7}" type="datetimeFigureOut">
              <a:rPr lang="fr-FR" smtClean="0"/>
              <a:t>11/04/2021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4C82788-BF2F-4343-B7E3-32EA2E07FBBE}" type="slidenum">
              <a:rPr lang="fr-FR" smtClean="0"/>
              <a:t>‹N°›</a:t>
            </a:fld>
            <a:endParaRPr lang="fr-FR"/>
          </a:p>
        </p:txBody>
      </p:sp>
    </p:spTree>
    <p:extLst>
      <p:ext uri="{BB962C8B-B14F-4D97-AF65-F5344CB8AC3E}">
        <p14:creationId xmlns:p14="http://schemas.microsoft.com/office/powerpoint/2010/main" val="31115753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2CA068B-505C-41E0-925C-95D87AC820E7}" type="datetimeFigureOut">
              <a:rPr lang="fr-FR" smtClean="0"/>
              <a:t>11/04/2021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4C82788-BF2F-4343-B7E3-32EA2E07FBBE}" type="slidenum">
              <a:rPr lang="fr-FR" smtClean="0"/>
              <a:t>‹N°›</a:t>
            </a:fld>
            <a:endParaRPr lang="fr-FR"/>
          </a:p>
        </p:txBody>
      </p:sp>
    </p:spTree>
    <p:extLst>
      <p:ext uri="{BB962C8B-B14F-4D97-AF65-F5344CB8AC3E}">
        <p14:creationId xmlns:p14="http://schemas.microsoft.com/office/powerpoint/2010/main" val="3661405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2CA068B-505C-41E0-925C-95D87AC820E7}" type="datetimeFigureOut">
              <a:rPr lang="fr-FR" smtClean="0"/>
              <a:t>11/04/2021</a:t>
            </a:fld>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4C82788-BF2F-4343-B7E3-32EA2E07FBBE}" type="slidenum">
              <a:rPr lang="fr-FR" smtClean="0"/>
              <a:t>‹N°›</a:t>
            </a:fld>
            <a:endParaRPr lang="fr-FR"/>
          </a:p>
        </p:txBody>
      </p:sp>
    </p:spTree>
    <p:extLst>
      <p:ext uri="{BB962C8B-B14F-4D97-AF65-F5344CB8AC3E}">
        <p14:creationId xmlns:p14="http://schemas.microsoft.com/office/powerpoint/2010/main" val="2028926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5AD00C-8D33-40C5-A9A1-C3D60D12EA5B}"/>
              </a:ext>
            </a:extLst>
          </p:cNvPr>
          <p:cNvSpPr>
            <a:spLocks noGrp="1"/>
          </p:cNvSpPr>
          <p:nvPr>
            <p:ph type="ctrTitle"/>
          </p:nvPr>
        </p:nvSpPr>
        <p:spPr>
          <a:xfrm>
            <a:off x="1524000" y="1464286"/>
            <a:ext cx="9144000" cy="2387600"/>
          </a:xfrm>
        </p:spPr>
        <p:txBody>
          <a:bodyPr>
            <a:normAutofit fontScale="90000"/>
          </a:bodyPr>
          <a:lstStyle/>
          <a:p>
            <a:r>
              <a:rPr lang="fr-FR" dirty="0"/>
              <a:t>MATERNELLE ARENA</a:t>
            </a:r>
            <a:br>
              <a:rPr lang="fr-FR" dirty="0"/>
            </a:br>
            <a:r>
              <a:rPr lang="fr-FR" dirty="0"/>
              <a:t>VESCOVATO</a:t>
            </a:r>
            <a:br>
              <a:rPr lang="fr-FR" dirty="0"/>
            </a:br>
            <a:r>
              <a:rPr lang="fr-FR" dirty="0"/>
              <a:t>Mme GRAVINI Rachel</a:t>
            </a:r>
            <a:br>
              <a:rPr lang="fr-FR" dirty="0"/>
            </a:br>
            <a:r>
              <a:rPr lang="fr-FR" sz="4000" dirty="0"/>
              <a:t>Elèves de cycle 1</a:t>
            </a:r>
            <a:br>
              <a:rPr lang="fr-FR" sz="4000" dirty="0"/>
            </a:br>
            <a:r>
              <a:rPr lang="fr-FR" sz="4000" dirty="0"/>
              <a:t>Classe de 6 MS et 11 GS non bilingue</a:t>
            </a:r>
          </a:p>
        </p:txBody>
      </p:sp>
      <p:sp>
        <p:nvSpPr>
          <p:cNvPr id="3" name="Sous-titre 2">
            <a:extLst>
              <a:ext uri="{FF2B5EF4-FFF2-40B4-BE49-F238E27FC236}">
                <a16:creationId xmlns:a16="http://schemas.microsoft.com/office/drawing/2014/main" id="{0EDDBE55-3725-47BA-92D8-788605604E7B}"/>
              </a:ext>
            </a:extLst>
          </p:cNvPr>
          <p:cNvSpPr>
            <a:spLocks noGrp="1"/>
          </p:cNvSpPr>
          <p:nvPr>
            <p:ph type="subTitle" idx="1"/>
          </p:nvPr>
        </p:nvSpPr>
        <p:spPr>
          <a:xfrm>
            <a:off x="1524000" y="4668837"/>
            <a:ext cx="9144000" cy="1655762"/>
          </a:xfrm>
        </p:spPr>
        <p:txBody>
          <a:bodyPr>
            <a:normAutofit/>
          </a:bodyPr>
          <a:lstStyle/>
          <a:p>
            <a:r>
              <a:rPr lang="fr-FR" sz="5400" b="1" u="sng" dirty="0"/>
              <a:t>DU GRAIN DE BLE AU PAIN</a:t>
            </a:r>
          </a:p>
        </p:txBody>
      </p:sp>
    </p:spTree>
    <p:extLst>
      <p:ext uri="{BB962C8B-B14F-4D97-AF65-F5344CB8AC3E}">
        <p14:creationId xmlns:p14="http://schemas.microsoft.com/office/powerpoint/2010/main" val="4253365898"/>
      </p:ext>
    </p:extLst>
  </p:cSld>
  <p:clrMapOvr>
    <a:masterClrMapping/>
  </p:clrMapOvr>
  <mc:AlternateContent xmlns:mc="http://schemas.openxmlformats.org/markup-compatibility/2006" xmlns:p14="http://schemas.microsoft.com/office/powerpoint/2010/main">
    <mc:Choice Requires="p14">
      <p:transition spd="slow" p14:dur="3400" advTm="7774">
        <p14:reveal/>
      </p:transition>
    </mc:Choice>
    <mc:Fallback xmlns="">
      <p:transition spd="slow" advTm="7774">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C64F2-B4E3-4CD5-8703-09896387B19E}"/>
              </a:ext>
            </a:extLst>
          </p:cNvPr>
          <p:cNvSpPr>
            <a:spLocks noGrp="1"/>
          </p:cNvSpPr>
          <p:nvPr>
            <p:ph type="title"/>
          </p:nvPr>
        </p:nvSpPr>
        <p:spPr>
          <a:xfrm>
            <a:off x="838200" y="365124"/>
            <a:ext cx="10515600" cy="5883276"/>
          </a:xfrm>
        </p:spPr>
        <p:txBody>
          <a:bodyPr>
            <a:normAutofit/>
          </a:bodyPr>
          <a:lstStyle/>
          <a:p>
            <a:r>
              <a:rPr lang="fr-FR" b="1" dirty="0"/>
              <a:t>1/Découvrir le cycle d’une vie d’une plante</a:t>
            </a:r>
            <a:br>
              <a:rPr lang="fr-FR" b="1" dirty="0"/>
            </a:br>
            <a:r>
              <a:rPr lang="fr-FR" sz="3200" b="1" dirty="0"/>
              <a:t>reconnaitre les principales étapes du développement d’un végétal, dans une situation d’observation du réel et sur images.</a:t>
            </a:r>
            <a:br>
              <a:rPr lang="fr-FR" sz="3200" b="1" dirty="0"/>
            </a:br>
            <a:r>
              <a:rPr lang="fr-FR" sz="3200" b="1" dirty="0"/>
              <a:t>	 - découvrir le blé,</a:t>
            </a:r>
            <a:br>
              <a:rPr lang="fr-FR" sz="3200" b="1" dirty="0"/>
            </a:br>
            <a:r>
              <a:rPr lang="fr-FR" sz="3200" b="1" dirty="0"/>
              <a:t> 	 - comment fait-on de la farine?</a:t>
            </a:r>
            <a:br>
              <a:rPr lang="fr-FR" sz="3200" b="1" dirty="0"/>
            </a:br>
            <a:r>
              <a:rPr lang="fr-FR" sz="3200" b="1" dirty="0"/>
              <a:t>	 - découvrir comment avoir du blé (plantation)</a:t>
            </a:r>
            <a:br>
              <a:rPr lang="fr-FR" sz="3200" b="1" dirty="0"/>
            </a:br>
            <a:r>
              <a:rPr lang="fr-FR" sz="3200" b="1" dirty="0"/>
              <a:t>2/Découvrir , explorer le monde du vivant, des objets et de la matière</a:t>
            </a:r>
            <a:br>
              <a:rPr lang="fr-FR" sz="3200" b="1" dirty="0"/>
            </a:br>
            <a:r>
              <a:rPr lang="fr-FR" sz="3200" b="1" dirty="0"/>
              <a:t>	- faire du pain</a:t>
            </a:r>
            <a:endParaRPr lang="fr-FR" b="1" dirty="0"/>
          </a:p>
        </p:txBody>
      </p:sp>
      <p:sp>
        <p:nvSpPr>
          <p:cNvPr id="3" name="Espace réservé du contenu 2">
            <a:extLst>
              <a:ext uri="{FF2B5EF4-FFF2-40B4-BE49-F238E27FC236}">
                <a16:creationId xmlns:a16="http://schemas.microsoft.com/office/drawing/2014/main" id="{BA389972-6ACE-4BB3-AA61-F8D962905683}"/>
              </a:ext>
            </a:extLst>
          </p:cNvPr>
          <p:cNvSpPr>
            <a:spLocks noGrp="1"/>
          </p:cNvSpPr>
          <p:nvPr>
            <p:ph idx="1"/>
          </p:nvPr>
        </p:nvSpPr>
        <p:spPr>
          <a:xfrm>
            <a:off x="978877" y="5156200"/>
            <a:ext cx="10515600" cy="1244599"/>
          </a:xfrm>
        </p:spPr>
        <p:txBody>
          <a:bodyPr>
            <a:normAutofit/>
          </a:bodyPr>
          <a:lstStyle/>
          <a:p>
            <a:pPr marL="0" indent="0">
              <a:buNone/>
            </a:pPr>
            <a:r>
              <a:rPr lang="fr-FR" sz="4000" dirty="0"/>
              <a:t>	</a:t>
            </a:r>
            <a:endParaRPr lang="fr-FR" sz="3600" dirty="0"/>
          </a:p>
        </p:txBody>
      </p:sp>
    </p:spTree>
    <p:extLst>
      <p:ext uri="{BB962C8B-B14F-4D97-AF65-F5344CB8AC3E}">
        <p14:creationId xmlns:p14="http://schemas.microsoft.com/office/powerpoint/2010/main" val="461676581"/>
      </p:ext>
    </p:extLst>
  </p:cSld>
  <p:clrMapOvr>
    <a:masterClrMapping/>
  </p:clrMapOvr>
  <mc:AlternateContent xmlns:mc="http://schemas.openxmlformats.org/markup-compatibility/2006" xmlns:p14="http://schemas.microsoft.com/office/powerpoint/2010/main">
    <mc:Choice Requires="p14">
      <p:transition spd="slow" p14:dur="3400" advTm="16221">
        <p14:reveal/>
      </p:transition>
    </mc:Choice>
    <mc:Fallback xmlns="">
      <p:transition spd="slow" advTm="16221">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E7AF72-21BC-41DE-A4DF-39C086B4C5E5}"/>
              </a:ext>
            </a:extLst>
          </p:cNvPr>
          <p:cNvSpPr>
            <a:spLocks noGrp="1"/>
          </p:cNvSpPr>
          <p:nvPr>
            <p:ph type="title"/>
          </p:nvPr>
        </p:nvSpPr>
        <p:spPr/>
        <p:txBody>
          <a:bodyPr/>
          <a:lstStyle/>
          <a:p>
            <a:r>
              <a:rPr lang="fr-FR" u="sng" dirty="0"/>
              <a:t>1/ Situation déclenchante  </a:t>
            </a:r>
          </a:p>
        </p:txBody>
      </p:sp>
      <p:sp>
        <p:nvSpPr>
          <p:cNvPr id="3" name="Espace réservé du contenu 2">
            <a:extLst>
              <a:ext uri="{FF2B5EF4-FFF2-40B4-BE49-F238E27FC236}">
                <a16:creationId xmlns:a16="http://schemas.microsoft.com/office/drawing/2014/main" id="{868BFCAA-A1C4-4E01-A36E-86292E5EC221}"/>
              </a:ext>
            </a:extLst>
          </p:cNvPr>
          <p:cNvSpPr>
            <a:spLocks noGrp="1"/>
          </p:cNvSpPr>
          <p:nvPr>
            <p:ph idx="1"/>
          </p:nvPr>
        </p:nvSpPr>
        <p:spPr>
          <a:xfrm>
            <a:off x="943708" y="1690688"/>
            <a:ext cx="10515600" cy="4351338"/>
          </a:xfrm>
        </p:spPr>
        <p:txBody>
          <a:bodyPr/>
          <a:lstStyle/>
          <a:p>
            <a:r>
              <a:rPr lang="fr-FR" dirty="0"/>
              <a:t>Lecture de l’album </a:t>
            </a:r>
            <a:r>
              <a:rPr lang="fr-FR" u="sng" dirty="0"/>
              <a:t>la grosse faim de petit bonhomme</a:t>
            </a:r>
          </a:p>
          <a:p>
            <a:r>
              <a:rPr lang="fr-FR" sz="2000" u="sng" dirty="0"/>
              <a:t>  </a:t>
            </a:r>
            <a:r>
              <a:rPr lang="fr-FR" sz="2000" dirty="0"/>
              <a:t>Ce matin, en se réveillant, P’tit Bonhomme a le ventre tout vide. Il court chez le boulanger : Boulanger, donne-moi du pain, parce que j’ai faim ! Mais le pain, ça ne se donne pas, ça s’achète. P’tit Bonhomme va devoir gagner sa croûte. Commence une quête qui le fera courir du boulanger chez le meunier, puis chez le paysan et jusqu’à la rivière…</a:t>
            </a:r>
          </a:p>
          <a:p>
            <a:endParaRPr lang="fr-FR" sz="2000" u="sng" dirty="0"/>
          </a:p>
          <a:p>
            <a:r>
              <a:rPr lang="fr-FR" u="sng" dirty="0"/>
              <a:t>Qu’est ce que du blé</a:t>
            </a:r>
            <a:r>
              <a:rPr lang="fr-FR" dirty="0"/>
              <a:t> ?              </a:t>
            </a:r>
            <a:r>
              <a:rPr lang="fr-FR" u="sng" dirty="0"/>
              <a:t>Que fait-on avec du blé?</a:t>
            </a:r>
          </a:p>
        </p:txBody>
      </p:sp>
      <p:sp>
        <p:nvSpPr>
          <p:cNvPr id="6" name="Espace réservé du contenu 2">
            <a:extLst>
              <a:ext uri="{FF2B5EF4-FFF2-40B4-BE49-F238E27FC236}">
                <a16:creationId xmlns:a16="http://schemas.microsoft.com/office/drawing/2014/main" id="{0EC11896-6FEE-4842-B02C-CDD95F038D53}"/>
              </a:ext>
            </a:extLst>
          </p:cNvPr>
          <p:cNvSpPr txBox="1">
            <a:spLocks/>
          </p:cNvSpPr>
          <p:nvPr/>
        </p:nvSpPr>
        <p:spPr>
          <a:xfrm>
            <a:off x="4935414" y="2930769"/>
            <a:ext cx="2039817" cy="19694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u="sng" dirty="0"/>
          </a:p>
        </p:txBody>
      </p:sp>
      <p:pic>
        <p:nvPicPr>
          <p:cNvPr id="7" name="Picture 2" descr="Résultat d’images pour la grosse faim de petit bonhomùe">
            <a:extLst>
              <a:ext uri="{FF2B5EF4-FFF2-40B4-BE49-F238E27FC236}">
                <a16:creationId xmlns:a16="http://schemas.microsoft.com/office/drawing/2014/main" id="{37CE891E-EA7D-4508-A870-6DC619B51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254" y="565810"/>
            <a:ext cx="1638300" cy="16391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source">
            <a:extLst>
              <a:ext uri="{FF2B5EF4-FFF2-40B4-BE49-F238E27FC236}">
                <a16:creationId xmlns:a16="http://schemas.microsoft.com/office/drawing/2014/main" id="{BF9547A8-C65A-433A-AB97-3C725B7DA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404" y="4888834"/>
            <a:ext cx="2039817" cy="17648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ficher l’image source">
            <a:extLst>
              <a:ext uri="{FF2B5EF4-FFF2-40B4-BE49-F238E27FC236}">
                <a16:creationId xmlns:a16="http://schemas.microsoft.com/office/drawing/2014/main" id="{D97ED446-D864-4A61-856E-041EC7511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7657" y="4476741"/>
            <a:ext cx="1740361" cy="1757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470903"/>
      </p:ext>
    </p:extLst>
  </p:cSld>
  <p:clrMapOvr>
    <a:masterClrMapping/>
  </p:clrMapOvr>
  <mc:AlternateContent xmlns:mc="http://schemas.openxmlformats.org/markup-compatibility/2006" xmlns:p14="http://schemas.microsoft.com/office/powerpoint/2010/main">
    <mc:Choice Requires="p14">
      <p:transition spd="slow" p14:dur="3400" advTm="26556">
        <p14:reveal/>
      </p:transition>
    </mc:Choice>
    <mc:Fallback xmlns="">
      <p:transition spd="slow" advTm="26556">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272E34-B5EF-4720-99C2-6AD0E3564D53}"/>
              </a:ext>
            </a:extLst>
          </p:cNvPr>
          <p:cNvSpPr>
            <a:spLocks noGrp="1"/>
          </p:cNvSpPr>
          <p:nvPr>
            <p:ph type="title"/>
          </p:nvPr>
        </p:nvSpPr>
        <p:spPr>
          <a:xfrm>
            <a:off x="838200" y="500062"/>
            <a:ext cx="10515600" cy="2928938"/>
          </a:xfrm>
        </p:spPr>
        <p:txBody>
          <a:bodyPr>
            <a:normAutofit fontScale="90000"/>
          </a:bodyPr>
          <a:lstStyle/>
          <a:p>
            <a:pPr marL="0" marR="0" indent="0" algn="ctr">
              <a:lnSpc>
                <a:spcPct val="119000"/>
              </a:lnSpc>
              <a:spcBef>
                <a:spcPts val="0"/>
              </a:spcBef>
              <a:spcAft>
                <a:spcPts val="600"/>
              </a:spcAft>
            </a:pPr>
            <a:r>
              <a:rPr lang="fr-FR" kern="1400" dirty="0">
                <a:ln>
                  <a:noFill/>
                </a:ln>
                <a:solidFill>
                  <a:srgbClr val="000000"/>
                </a:solidFill>
                <a:effectLst/>
                <a:latin typeface="Script cole"/>
              </a:rPr>
              <a:t>Le blé</a:t>
            </a:r>
            <a:br>
              <a:rPr lang="fr-FR" kern="1400" dirty="0">
                <a:ln>
                  <a:noFill/>
                </a:ln>
                <a:solidFill>
                  <a:srgbClr val="000000"/>
                </a:solidFill>
                <a:effectLst/>
                <a:latin typeface="Calibri" panose="020F0502020204030204" pitchFamily="34" charset="0"/>
              </a:rPr>
            </a:br>
            <a:r>
              <a:rPr lang="fr-FR" kern="1400" dirty="0">
                <a:ln>
                  <a:noFill/>
                </a:ln>
                <a:solidFill>
                  <a:srgbClr val="000000"/>
                </a:solidFill>
                <a:effectLst/>
                <a:latin typeface="Script cole"/>
              </a:rPr>
              <a:t>Le 2 mars</a:t>
            </a:r>
            <a:br>
              <a:rPr lang="fr-FR" kern="1400" dirty="0">
                <a:ln>
                  <a:noFill/>
                </a:ln>
                <a:solidFill>
                  <a:srgbClr val="000000"/>
                </a:solidFill>
                <a:effectLst/>
                <a:latin typeface="Calibri" panose="020F0502020204030204" pitchFamily="34" charset="0"/>
              </a:rPr>
            </a:br>
            <a:br>
              <a:rPr lang="fr-FR" kern="1400" dirty="0">
                <a:ln>
                  <a:noFill/>
                </a:ln>
                <a:solidFill>
                  <a:srgbClr val="000000"/>
                </a:solidFill>
                <a:effectLst/>
                <a:latin typeface="Calibri" panose="020F0502020204030204" pitchFamily="34" charset="0"/>
              </a:rPr>
            </a:br>
            <a:r>
              <a:rPr lang="fr-FR" sz="1800" kern="1400" dirty="0">
                <a:ln>
                  <a:noFill/>
                </a:ln>
                <a:solidFill>
                  <a:srgbClr val="000000"/>
                </a:solidFill>
                <a:effectLst/>
                <a:latin typeface="Calibri" panose="020F0502020204030204" pitchFamily="34" charset="0"/>
              </a:rPr>
              <a:t> </a:t>
            </a:r>
            <a:br>
              <a:rPr lang="fr-FR" sz="1800" kern="1400" dirty="0">
                <a:ln>
                  <a:noFill/>
                </a:ln>
                <a:solidFill>
                  <a:srgbClr val="000000"/>
                </a:solidFill>
                <a:effectLst/>
                <a:latin typeface="Calibri" panose="020F0502020204030204" pitchFamily="34" charset="0"/>
              </a:rPr>
            </a:br>
            <a:endParaRPr lang="fr-FR" dirty="0"/>
          </a:p>
        </p:txBody>
      </p:sp>
      <p:sp>
        <p:nvSpPr>
          <p:cNvPr id="5" name="ZoneTexte 4">
            <a:extLst>
              <a:ext uri="{FF2B5EF4-FFF2-40B4-BE49-F238E27FC236}">
                <a16:creationId xmlns:a16="http://schemas.microsoft.com/office/drawing/2014/main" id="{684E01A7-F82D-484D-ABFB-1809032C3563}"/>
              </a:ext>
            </a:extLst>
          </p:cNvPr>
          <p:cNvSpPr txBox="1"/>
          <p:nvPr/>
        </p:nvSpPr>
        <p:spPr>
          <a:xfrm>
            <a:off x="715106" y="1734731"/>
            <a:ext cx="6096000" cy="1372171"/>
          </a:xfrm>
          <a:prstGeom prst="rect">
            <a:avLst/>
          </a:prstGeom>
          <a:noFill/>
        </p:spPr>
        <p:txBody>
          <a:bodyPr wrap="square">
            <a:spAutoFit/>
          </a:bodyPr>
          <a:lstStyle/>
          <a:p>
            <a:pPr marL="0" marR="0" indent="0" algn="l">
              <a:lnSpc>
                <a:spcPct val="119000"/>
              </a:lnSpc>
              <a:spcBef>
                <a:spcPts val="0"/>
              </a:spcBef>
              <a:spcAft>
                <a:spcPts val="600"/>
              </a:spcAft>
            </a:pPr>
            <a:r>
              <a:rPr lang="fr-FR" sz="1800" kern="1400" dirty="0">
                <a:ln>
                  <a:noFill/>
                </a:ln>
                <a:solidFill>
                  <a:srgbClr val="000000"/>
                </a:solidFill>
                <a:effectLst/>
                <a:latin typeface="Script cole"/>
              </a:rPr>
              <a:t>Avec le blé, nous faisons de la farine.</a:t>
            </a:r>
            <a:endParaRPr lang="fr-FR" sz="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fr-FR" sz="1800" kern="1400" dirty="0">
                <a:ln>
                  <a:noFill/>
                </a:ln>
                <a:solidFill>
                  <a:srgbClr val="000000"/>
                </a:solidFill>
                <a:effectLst/>
                <a:latin typeface="Script cole"/>
              </a:rPr>
              <a:t>Pour faire de la farine, il faut moudre les grains de blé dans un moulin</a:t>
            </a:r>
            <a:endParaRPr lang="fr-FR" sz="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fr-FR" sz="800" kern="1400" dirty="0">
                <a:ln>
                  <a:noFill/>
                </a:ln>
                <a:solidFill>
                  <a:srgbClr val="000000"/>
                </a:solidFill>
                <a:effectLst/>
                <a:latin typeface="Calibri" panose="020F0502020204030204" pitchFamily="34" charset="0"/>
              </a:rPr>
              <a:t> </a:t>
            </a:r>
          </a:p>
        </p:txBody>
      </p:sp>
      <p:pic>
        <p:nvPicPr>
          <p:cNvPr id="2050" name="Picture 2">
            <a:extLst>
              <a:ext uri="{FF2B5EF4-FFF2-40B4-BE49-F238E27FC236}">
                <a16:creationId xmlns:a16="http://schemas.microsoft.com/office/drawing/2014/main" id="{5A6FEACF-6916-4643-90E7-289923437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57994" y="3487108"/>
            <a:ext cx="3040063" cy="22796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2" name="Picture 4">
            <a:extLst>
              <a:ext uri="{FF2B5EF4-FFF2-40B4-BE49-F238E27FC236}">
                <a16:creationId xmlns:a16="http://schemas.microsoft.com/office/drawing/2014/main" id="{A2D66053-A8A6-4828-BD05-E2CEDF8BF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149787" y="3106676"/>
            <a:ext cx="3322638" cy="24907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Image 6">
            <a:extLst>
              <a:ext uri="{FF2B5EF4-FFF2-40B4-BE49-F238E27FC236}">
                <a16:creationId xmlns:a16="http://schemas.microsoft.com/office/drawing/2014/main" id="{1D38AE2E-52D1-4B67-8A3C-C48AD1101CF2}"/>
              </a:ext>
            </a:extLst>
          </p:cNvPr>
          <p:cNvPicPr>
            <a:picLocks noChangeAspect="1"/>
          </p:cNvPicPr>
          <p:nvPr/>
        </p:nvPicPr>
        <p:blipFill>
          <a:blip r:embed="rId4"/>
          <a:stretch>
            <a:fillRect/>
          </a:stretch>
        </p:blipFill>
        <p:spPr>
          <a:xfrm>
            <a:off x="2879287" y="2556357"/>
            <a:ext cx="2686425" cy="3591426"/>
          </a:xfrm>
          <a:prstGeom prst="rect">
            <a:avLst/>
          </a:prstGeom>
        </p:spPr>
      </p:pic>
      <p:pic>
        <p:nvPicPr>
          <p:cNvPr id="9" name="Image 8">
            <a:extLst>
              <a:ext uri="{FF2B5EF4-FFF2-40B4-BE49-F238E27FC236}">
                <a16:creationId xmlns:a16="http://schemas.microsoft.com/office/drawing/2014/main" id="{FE624EB5-95D4-4B5C-8D67-A67BE3FB3245}"/>
              </a:ext>
            </a:extLst>
          </p:cNvPr>
          <p:cNvPicPr>
            <a:picLocks noChangeAspect="1"/>
          </p:cNvPicPr>
          <p:nvPr/>
        </p:nvPicPr>
        <p:blipFill>
          <a:blip r:embed="rId5"/>
          <a:stretch>
            <a:fillRect/>
          </a:stretch>
        </p:blipFill>
        <p:spPr>
          <a:xfrm>
            <a:off x="8405728" y="2203670"/>
            <a:ext cx="3229426" cy="3991532"/>
          </a:xfrm>
          <a:prstGeom prst="rect">
            <a:avLst/>
          </a:prstGeom>
        </p:spPr>
      </p:pic>
    </p:spTree>
    <p:extLst>
      <p:ext uri="{BB962C8B-B14F-4D97-AF65-F5344CB8AC3E}">
        <p14:creationId xmlns:p14="http://schemas.microsoft.com/office/powerpoint/2010/main" val="2240093436"/>
      </p:ext>
    </p:extLst>
  </p:cSld>
  <p:clrMapOvr>
    <a:masterClrMapping/>
  </p:clrMapOvr>
  <mc:AlternateContent xmlns:mc="http://schemas.openxmlformats.org/markup-compatibility/2006" xmlns:p14="http://schemas.microsoft.com/office/powerpoint/2010/main">
    <mc:Choice Requires="p14">
      <p:transition spd="slow" p14:dur="3400" advTm="11849">
        <p14:reveal/>
      </p:transition>
    </mc:Choice>
    <mc:Fallback xmlns="">
      <p:transition spd="slow" advTm="11849">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103625-6A71-4BDB-BBA2-271B15FC73D2}"/>
              </a:ext>
            </a:extLst>
          </p:cNvPr>
          <p:cNvSpPr>
            <a:spLocks noGrp="1"/>
          </p:cNvSpPr>
          <p:nvPr>
            <p:ph type="title"/>
          </p:nvPr>
        </p:nvSpPr>
        <p:spPr/>
        <p:txBody>
          <a:bodyPr/>
          <a:lstStyle/>
          <a:p>
            <a:pPr algn="ctr"/>
            <a:r>
              <a:rPr lang="fr-FR" b="1" u="sng" dirty="0"/>
              <a:t>Nos plantations</a:t>
            </a:r>
          </a:p>
        </p:txBody>
      </p:sp>
      <p:pic>
        <p:nvPicPr>
          <p:cNvPr id="5" name="Espace réservé du contenu 4">
            <a:extLst>
              <a:ext uri="{FF2B5EF4-FFF2-40B4-BE49-F238E27FC236}">
                <a16:creationId xmlns:a16="http://schemas.microsoft.com/office/drawing/2014/main" id="{35466DA5-B872-48E7-A375-6A6A13B043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261454" y="4362679"/>
            <a:ext cx="2732183" cy="2049137"/>
          </a:xfrm>
        </p:spPr>
      </p:pic>
      <p:pic>
        <p:nvPicPr>
          <p:cNvPr id="3074" name="Picture 2">
            <a:extLst>
              <a:ext uri="{FF2B5EF4-FFF2-40B4-BE49-F238E27FC236}">
                <a16:creationId xmlns:a16="http://schemas.microsoft.com/office/drawing/2014/main" id="{C9E1C558-A303-452B-9DC5-6A9247D9D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11" y="1362916"/>
            <a:ext cx="2466785" cy="32862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a:extLst>
              <a:ext uri="{FF2B5EF4-FFF2-40B4-BE49-F238E27FC236}">
                <a16:creationId xmlns:a16="http://schemas.microsoft.com/office/drawing/2014/main" id="{A8FCB6FD-A503-4973-9CDF-053374343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4529" y="1290056"/>
            <a:ext cx="2574510" cy="34319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6" name="Picture 4">
            <a:extLst>
              <a:ext uri="{FF2B5EF4-FFF2-40B4-BE49-F238E27FC236}">
                <a16:creationId xmlns:a16="http://schemas.microsoft.com/office/drawing/2014/main" id="{B5AB7479-090C-4C39-B2BE-1053D3E3E8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996" y="1362915"/>
            <a:ext cx="2466783" cy="328619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7" name="Picture 5">
            <a:extLst>
              <a:ext uri="{FF2B5EF4-FFF2-40B4-BE49-F238E27FC236}">
                <a16:creationId xmlns:a16="http://schemas.microsoft.com/office/drawing/2014/main" id="{1D3FFBB6-0BBD-4E81-9F87-CB5D74099E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763" y="1362914"/>
            <a:ext cx="2466785" cy="328904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474144781"/>
      </p:ext>
    </p:extLst>
  </p:cSld>
  <p:clrMapOvr>
    <a:masterClrMapping/>
  </p:clrMapOvr>
  <mc:AlternateContent xmlns:mc="http://schemas.openxmlformats.org/markup-compatibility/2006" xmlns:p14="http://schemas.microsoft.com/office/powerpoint/2010/main">
    <mc:Choice Requires="p14">
      <p:transition spd="slow" p14:dur="3400" advTm="7128">
        <p14:reveal/>
      </p:transition>
    </mc:Choice>
    <mc:Fallback xmlns="">
      <p:transition spd="slow" advTm="7128">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D96C5E-AB13-4D1E-AF59-15E5B5D61BDF}"/>
              </a:ext>
            </a:extLst>
          </p:cNvPr>
          <p:cNvSpPr>
            <a:spLocks noGrp="1"/>
          </p:cNvSpPr>
          <p:nvPr>
            <p:ph type="title"/>
          </p:nvPr>
        </p:nvSpPr>
        <p:spPr/>
        <p:txBody>
          <a:bodyPr>
            <a:normAutofit fontScale="90000"/>
          </a:bodyPr>
          <a:lstStyle/>
          <a:p>
            <a:r>
              <a:rPr lang="fr-FR" b="1" u="sng" dirty="0"/>
              <a:t>Nous avons planté du blé, nous savons comment faire de la farine, maintenant nous allons faire du pain</a:t>
            </a:r>
          </a:p>
        </p:txBody>
      </p:sp>
      <p:sp>
        <p:nvSpPr>
          <p:cNvPr id="3" name="Espace réservé du contenu 2">
            <a:extLst>
              <a:ext uri="{FF2B5EF4-FFF2-40B4-BE49-F238E27FC236}">
                <a16:creationId xmlns:a16="http://schemas.microsoft.com/office/drawing/2014/main" id="{BF6D3BAC-65F5-4222-9742-D6DD171A08D9}"/>
              </a:ext>
            </a:extLst>
          </p:cNvPr>
          <p:cNvSpPr>
            <a:spLocks noGrp="1"/>
          </p:cNvSpPr>
          <p:nvPr>
            <p:ph idx="1"/>
          </p:nvPr>
        </p:nvSpPr>
        <p:spPr/>
        <p:txBody>
          <a:bodyPr/>
          <a:lstStyle/>
          <a:p>
            <a:r>
              <a:rPr lang="fr-FR" u="sng" dirty="0"/>
              <a:t>La recette</a:t>
            </a:r>
          </a:p>
        </p:txBody>
      </p:sp>
      <p:pic>
        <p:nvPicPr>
          <p:cNvPr id="5" name="Image 4">
            <a:extLst>
              <a:ext uri="{FF2B5EF4-FFF2-40B4-BE49-F238E27FC236}">
                <a16:creationId xmlns:a16="http://schemas.microsoft.com/office/drawing/2014/main" id="{DD6AA8D1-12B7-459E-B22B-CF4185723367}"/>
              </a:ext>
            </a:extLst>
          </p:cNvPr>
          <p:cNvPicPr>
            <a:picLocks noChangeAspect="1"/>
          </p:cNvPicPr>
          <p:nvPr/>
        </p:nvPicPr>
        <p:blipFill rotWithShape="1">
          <a:blip r:embed="rId2">
            <a:extLst>
              <a:ext uri="{28A0092B-C50C-407E-A947-70E740481C1C}">
                <a14:useLocalDpi xmlns:a14="http://schemas.microsoft.com/office/drawing/2010/main" val="0"/>
              </a:ext>
            </a:extLst>
          </a:blip>
          <a:srcRect l="2481" r="3250"/>
          <a:stretch/>
        </p:blipFill>
        <p:spPr>
          <a:xfrm>
            <a:off x="4596062" y="2375351"/>
            <a:ext cx="2839453" cy="4324518"/>
          </a:xfrm>
          <a:prstGeom prst="rect">
            <a:avLst/>
          </a:prstGeom>
        </p:spPr>
      </p:pic>
    </p:spTree>
    <p:extLst>
      <p:ext uri="{BB962C8B-B14F-4D97-AF65-F5344CB8AC3E}">
        <p14:creationId xmlns:p14="http://schemas.microsoft.com/office/powerpoint/2010/main" val="3230188697"/>
      </p:ext>
    </p:extLst>
  </p:cSld>
  <p:clrMapOvr>
    <a:masterClrMapping/>
  </p:clrMapOvr>
  <mc:AlternateContent xmlns:mc="http://schemas.openxmlformats.org/markup-compatibility/2006" xmlns:p14="http://schemas.microsoft.com/office/powerpoint/2010/main">
    <mc:Choice Requires="p14">
      <p:transition spd="slow" p14:dur="3400" advTm="17263">
        <p14:reveal/>
      </p:transition>
    </mc:Choice>
    <mc:Fallback xmlns="">
      <p:transition spd="slow" advTm="17263">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0D76B-2C71-4B1C-9110-CE534259E35E}"/>
              </a:ext>
            </a:extLst>
          </p:cNvPr>
          <p:cNvSpPr>
            <a:spLocks noGrp="1"/>
          </p:cNvSpPr>
          <p:nvPr>
            <p:ph type="title"/>
          </p:nvPr>
        </p:nvSpPr>
        <p:spPr/>
        <p:txBody>
          <a:bodyPr/>
          <a:lstStyle/>
          <a:p>
            <a:pPr algn="ctr"/>
            <a:r>
              <a:rPr lang="fr-FR" b="1" u="sng" dirty="0"/>
              <a:t>Atelier cuisine</a:t>
            </a:r>
          </a:p>
        </p:txBody>
      </p:sp>
      <p:pic>
        <p:nvPicPr>
          <p:cNvPr id="6" name="Image 5">
            <a:extLst>
              <a:ext uri="{FF2B5EF4-FFF2-40B4-BE49-F238E27FC236}">
                <a16:creationId xmlns:a16="http://schemas.microsoft.com/office/drawing/2014/main" id="{2B7E416A-D7E8-4939-A511-F9A613EBCEB2}"/>
              </a:ext>
            </a:extLst>
          </p:cNvPr>
          <p:cNvPicPr>
            <a:picLocks noChangeAspect="1"/>
          </p:cNvPicPr>
          <p:nvPr/>
        </p:nvPicPr>
        <p:blipFill>
          <a:blip r:embed="rId2"/>
          <a:stretch>
            <a:fillRect/>
          </a:stretch>
        </p:blipFill>
        <p:spPr>
          <a:xfrm>
            <a:off x="242563" y="1378004"/>
            <a:ext cx="11949437" cy="5479996"/>
          </a:xfrm>
          <a:prstGeom prst="rect">
            <a:avLst/>
          </a:prstGeom>
        </p:spPr>
      </p:pic>
    </p:spTree>
    <p:extLst>
      <p:ext uri="{BB962C8B-B14F-4D97-AF65-F5344CB8AC3E}">
        <p14:creationId xmlns:p14="http://schemas.microsoft.com/office/powerpoint/2010/main" val="2101554895"/>
      </p:ext>
    </p:extLst>
  </p:cSld>
  <p:clrMapOvr>
    <a:masterClrMapping/>
  </p:clrMapOvr>
  <mc:AlternateContent xmlns:mc="http://schemas.openxmlformats.org/markup-compatibility/2006" xmlns:p14="http://schemas.microsoft.com/office/powerpoint/2010/main">
    <mc:Choice Requires="p14">
      <p:transition spd="slow" p14:dur="3400" advTm="8797">
        <p14:reveal/>
      </p:transition>
    </mc:Choice>
    <mc:Fallback xmlns="">
      <p:transition spd="slow" advTm="8797">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8A4556-8A75-4879-A94B-D736E25C0EF5}"/>
              </a:ext>
            </a:extLst>
          </p:cNvPr>
          <p:cNvSpPr>
            <a:spLocks noGrp="1"/>
          </p:cNvSpPr>
          <p:nvPr>
            <p:ph type="title"/>
          </p:nvPr>
        </p:nvSpPr>
        <p:spPr/>
        <p:txBody>
          <a:bodyPr/>
          <a:lstStyle/>
          <a:p>
            <a:pPr algn="ctr"/>
            <a:r>
              <a:rPr lang="fr-FR" b="1" dirty="0"/>
              <a:t>Nous allons nous régaler</a:t>
            </a:r>
          </a:p>
        </p:txBody>
      </p:sp>
      <p:pic>
        <p:nvPicPr>
          <p:cNvPr id="8" name="Image 7">
            <a:extLst>
              <a:ext uri="{FF2B5EF4-FFF2-40B4-BE49-F238E27FC236}">
                <a16:creationId xmlns:a16="http://schemas.microsoft.com/office/drawing/2014/main" id="{2E76A567-E3E8-4FEB-9E48-95AA8A3BA00E}"/>
              </a:ext>
            </a:extLst>
          </p:cNvPr>
          <p:cNvPicPr>
            <a:picLocks noChangeAspect="1"/>
          </p:cNvPicPr>
          <p:nvPr/>
        </p:nvPicPr>
        <p:blipFill>
          <a:blip r:embed="rId2"/>
          <a:stretch>
            <a:fillRect/>
          </a:stretch>
        </p:blipFill>
        <p:spPr>
          <a:xfrm>
            <a:off x="385894" y="737142"/>
            <a:ext cx="11722998" cy="6120858"/>
          </a:xfrm>
          <a:prstGeom prst="rect">
            <a:avLst/>
          </a:prstGeom>
        </p:spPr>
      </p:pic>
    </p:spTree>
    <p:extLst>
      <p:ext uri="{BB962C8B-B14F-4D97-AF65-F5344CB8AC3E}">
        <p14:creationId xmlns:p14="http://schemas.microsoft.com/office/powerpoint/2010/main" val="1827661218"/>
      </p:ext>
    </p:extLst>
  </p:cSld>
  <p:clrMapOvr>
    <a:masterClrMapping/>
  </p:clrMapOvr>
  <mc:AlternateContent xmlns:mc="http://schemas.openxmlformats.org/markup-compatibility/2006" xmlns:p14="http://schemas.microsoft.com/office/powerpoint/2010/main">
    <mc:Choice Requires="p14">
      <p:transition spd="slow" p14:dur="3400" advTm="7690">
        <p14:reveal/>
      </p:transition>
    </mc:Choice>
    <mc:Fallback xmlns="">
      <p:transition spd="slow" advTm="769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7DD1AA-F8C5-442A-908F-1FEAD0F62800}"/>
              </a:ext>
            </a:extLst>
          </p:cNvPr>
          <p:cNvSpPr>
            <a:spLocks noGrp="1"/>
          </p:cNvSpPr>
          <p:nvPr>
            <p:ph type="title"/>
          </p:nvPr>
        </p:nvSpPr>
        <p:spPr>
          <a:xfrm>
            <a:off x="2592925" y="1732547"/>
            <a:ext cx="8911687" cy="1491915"/>
          </a:xfrm>
        </p:spPr>
        <p:txBody>
          <a:bodyPr>
            <a:noAutofit/>
          </a:bodyPr>
          <a:lstStyle/>
          <a:p>
            <a:pPr algn="ctr"/>
            <a:r>
              <a:rPr lang="fr-FR" sz="15000" dirty="0"/>
              <a:t>FIN</a:t>
            </a:r>
          </a:p>
        </p:txBody>
      </p:sp>
    </p:spTree>
    <p:extLst>
      <p:ext uri="{BB962C8B-B14F-4D97-AF65-F5344CB8AC3E}">
        <p14:creationId xmlns:p14="http://schemas.microsoft.com/office/powerpoint/2010/main" val="1896798755"/>
      </p:ext>
    </p:extLst>
  </p:cSld>
  <p:clrMapOvr>
    <a:masterClrMapping/>
  </p:clrMapOvr>
  <mc:AlternateContent xmlns:mc="http://schemas.openxmlformats.org/markup-compatibility/2006" xmlns:p14="http://schemas.microsoft.com/office/powerpoint/2010/main">
    <mc:Choice Requires="p14">
      <p:transition spd="slow" p14:dur="3400" advTm="10923">
        <p14:reveal/>
      </p:transition>
    </mc:Choice>
    <mc:Fallback xmlns="">
      <p:transition spd="slow" advTm="10923">
        <p:fade/>
      </p:transition>
    </mc:Fallback>
  </mc:AlternateContent>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TM02892315[[fn=Brin]]</Template>
  <TotalTime>129</TotalTime>
  <Words>282</Words>
  <Application>Microsoft Office PowerPoint</Application>
  <PresentationFormat>Grand écran</PresentationFormat>
  <Paragraphs>19</Paragraphs>
  <Slides>9</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9</vt:i4>
      </vt:variant>
    </vt:vector>
  </HeadingPairs>
  <TitlesOfParts>
    <vt:vector size="15" baseType="lpstr">
      <vt:lpstr>Arial</vt:lpstr>
      <vt:lpstr>Calibri</vt:lpstr>
      <vt:lpstr>Century Gothic</vt:lpstr>
      <vt:lpstr>Script cole</vt:lpstr>
      <vt:lpstr>Wingdings 3</vt:lpstr>
      <vt:lpstr>Brin</vt:lpstr>
      <vt:lpstr>MATERNELLE ARENA VESCOVATO Mme GRAVINI Rachel Elèves de cycle 1 Classe de 6 MS et 11 GS non bilingue</vt:lpstr>
      <vt:lpstr>1/Découvrir le cycle d’une vie d’une plante reconnaitre les principales étapes du développement d’un végétal, dans une situation d’observation du réel et sur images.   - découvrir le blé,    - comment fait-on de la farine?   - découvrir comment avoir du blé (plantation) 2/Découvrir , explorer le monde du vivant, des objets et de la matière  - faire du pain</vt:lpstr>
      <vt:lpstr>1/ Situation déclenchante  </vt:lpstr>
      <vt:lpstr>Le blé Le 2 mars    </vt:lpstr>
      <vt:lpstr>Nos plantations</vt:lpstr>
      <vt:lpstr>Nous avons planté du blé, nous savons comment faire de la farine, maintenant nous allons faire du pain</vt:lpstr>
      <vt:lpstr>Atelier cuisine</vt:lpstr>
      <vt:lpstr>Nous allons nous régaler</vt:lpstr>
      <vt:lpstr>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MATERNELLE ARENA VESCOVATO Mme GRAVINI Rachel Elèves de cycles 1 Classe de 6 MS et 11 GS non bilingue</dc:title>
  <dc:creator>vesco1</dc:creator>
  <cp:lastModifiedBy>microv2020@gmail.com</cp:lastModifiedBy>
  <cp:revision>16</cp:revision>
  <dcterms:created xsi:type="dcterms:W3CDTF">2021-04-09T14:23:18Z</dcterms:created>
  <dcterms:modified xsi:type="dcterms:W3CDTF">2021-04-11T09:36:26Z</dcterms:modified>
</cp:coreProperties>
</file>